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18" r:id="rId2"/>
    <p:sldId id="393" r:id="rId3"/>
    <p:sldId id="394" r:id="rId4"/>
    <p:sldId id="398" r:id="rId5"/>
    <p:sldId id="396" r:id="rId6"/>
    <p:sldId id="395" r:id="rId7"/>
    <p:sldId id="397" r:id="rId8"/>
    <p:sldId id="401" r:id="rId9"/>
    <p:sldId id="402" r:id="rId10"/>
    <p:sldId id="403" r:id="rId11"/>
    <p:sldId id="404" r:id="rId12"/>
    <p:sldId id="399" r:id="rId13"/>
    <p:sldId id="400" r:id="rId14"/>
    <p:sldId id="405" r:id="rId15"/>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0" d="100"/>
          <a:sy n="70" d="100"/>
        </p:scale>
        <p:origin x="74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svg>
</file>

<file path=ppt/media/image4.png>
</file>

<file path=ppt/media/image5.png>
</file>

<file path=ppt/media/image6.sv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EE654DB-CD36-407F-BD70-6FB5E2257642}"/>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B6EB14B7-4651-41A9-951B-8A83DF66B4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4D41BB0E-1014-4C02-8A87-B9590D9283A8}"/>
              </a:ext>
            </a:extLst>
          </p:cNvPr>
          <p:cNvSpPr>
            <a:spLocks noGrp="1"/>
          </p:cNvSpPr>
          <p:nvPr>
            <p:ph type="dt" sz="half" idx="10"/>
          </p:nvPr>
        </p:nvSpPr>
        <p:spPr/>
        <p:txBody>
          <a:bodyPr/>
          <a:lstStyle/>
          <a:p>
            <a:fld id="{7F4AF722-9509-4064-9E98-E235CEF716D8}" type="datetimeFigureOut">
              <a:rPr lang="es-CO" smtClean="0"/>
              <a:t>30/06/2021</a:t>
            </a:fld>
            <a:endParaRPr lang="es-CO"/>
          </a:p>
        </p:txBody>
      </p:sp>
      <p:sp>
        <p:nvSpPr>
          <p:cNvPr id="5" name="Marcador de pie de página 4">
            <a:extLst>
              <a:ext uri="{FF2B5EF4-FFF2-40B4-BE49-F238E27FC236}">
                <a16:creationId xmlns:a16="http://schemas.microsoft.com/office/drawing/2014/main" id="{278ADF1E-F021-499B-B8E2-3A1A5863AB2E}"/>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1F924632-0B9A-407E-AE41-1CBE52BEA0CE}"/>
              </a:ext>
            </a:extLst>
          </p:cNvPr>
          <p:cNvSpPr>
            <a:spLocks noGrp="1"/>
          </p:cNvSpPr>
          <p:nvPr>
            <p:ph type="sldNum" sz="quarter" idx="12"/>
          </p:nvPr>
        </p:nvSpPr>
        <p:spPr/>
        <p:txBody>
          <a:bodyPr/>
          <a:lstStyle/>
          <a:p>
            <a:fld id="{71629486-9F31-4135-B015-27DAB87727BA}" type="slidenum">
              <a:rPr lang="es-CO" smtClean="0"/>
              <a:t>‹Nº›</a:t>
            </a:fld>
            <a:endParaRPr lang="es-CO"/>
          </a:p>
        </p:txBody>
      </p:sp>
    </p:spTree>
    <p:extLst>
      <p:ext uri="{BB962C8B-B14F-4D97-AF65-F5344CB8AC3E}">
        <p14:creationId xmlns:p14="http://schemas.microsoft.com/office/powerpoint/2010/main" val="5607318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887843-DCD4-43F3-9CCE-6A5C9E523699}"/>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4A1388FC-4F6C-4944-8054-F4AE55075FE2}"/>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2BFCFD6A-C1B5-47AE-87CF-1A0199725CA8}"/>
              </a:ext>
            </a:extLst>
          </p:cNvPr>
          <p:cNvSpPr>
            <a:spLocks noGrp="1"/>
          </p:cNvSpPr>
          <p:nvPr>
            <p:ph type="dt" sz="half" idx="10"/>
          </p:nvPr>
        </p:nvSpPr>
        <p:spPr/>
        <p:txBody>
          <a:bodyPr/>
          <a:lstStyle/>
          <a:p>
            <a:fld id="{7F4AF722-9509-4064-9E98-E235CEF716D8}" type="datetimeFigureOut">
              <a:rPr lang="es-CO" smtClean="0"/>
              <a:t>30/06/2021</a:t>
            </a:fld>
            <a:endParaRPr lang="es-CO"/>
          </a:p>
        </p:txBody>
      </p:sp>
      <p:sp>
        <p:nvSpPr>
          <p:cNvPr id="5" name="Marcador de pie de página 4">
            <a:extLst>
              <a:ext uri="{FF2B5EF4-FFF2-40B4-BE49-F238E27FC236}">
                <a16:creationId xmlns:a16="http://schemas.microsoft.com/office/drawing/2014/main" id="{97AD11EA-5510-4958-9D5F-0A7842AAD966}"/>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C8E6C8CA-92A1-4D8F-9191-F888186B0F85}"/>
              </a:ext>
            </a:extLst>
          </p:cNvPr>
          <p:cNvSpPr>
            <a:spLocks noGrp="1"/>
          </p:cNvSpPr>
          <p:nvPr>
            <p:ph type="sldNum" sz="quarter" idx="12"/>
          </p:nvPr>
        </p:nvSpPr>
        <p:spPr/>
        <p:txBody>
          <a:bodyPr/>
          <a:lstStyle/>
          <a:p>
            <a:fld id="{71629486-9F31-4135-B015-27DAB87727BA}" type="slidenum">
              <a:rPr lang="es-CO" smtClean="0"/>
              <a:t>‹Nº›</a:t>
            </a:fld>
            <a:endParaRPr lang="es-CO"/>
          </a:p>
        </p:txBody>
      </p:sp>
    </p:spTree>
    <p:extLst>
      <p:ext uri="{BB962C8B-B14F-4D97-AF65-F5344CB8AC3E}">
        <p14:creationId xmlns:p14="http://schemas.microsoft.com/office/powerpoint/2010/main" val="13543044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23BE7492-08DE-4714-A926-3743202EB4B0}"/>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75DF5AD1-C9E2-4EC4-A094-903E533C3988}"/>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CD939D84-7606-48D9-BFE5-5FB22062FB0A}"/>
              </a:ext>
            </a:extLst>
          </p:cNvPr>
          <p:cNvSpPr>
            <a:spLocks noGrp="1"/>
          </p:cNvSpPr>
          <p:nvPr>
            <p:ph type="dt" sz="half" idx="10"/>
          </p:nvPr>
        </p:nvSpPr>
        <p:spPr/>
        <p:txBody>
          <a:bodyPr/>
          <a:lstStyle/>
          <a:p>
            <a:fld id="{7F4AF722-9509-4064-9E98-E235CEF716D8}" type="datetimeFigureOut">
              <a:rPr lang="es-CO" smtClean="0"/>
              <a:t>30/06/2021</a:t>
            </a:fld>
            <a:endParaRPr lang="es-CO"/>
          </a:p>
        </p:txBody>
      </p:sp>
      <p:sp>
        <p:nvSpPr>
          <p:cNvPr id="5" name="Marcador de pie de página 4">
            <a:extLst>
              <a:ext uri="{FF2B5EF4-FFF2-40B4-BE49-F238E27FC236}">
                <a16:creationId xmlns:a16="http://schemas.microsoft.com/office/drawing/2014/main" id="{56FE426C-E2EE-4F18-8FE4-4919DE252DD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62869659-9BA7-4C9D-AFC0-3774A3588657}"/>
              </a:ext>
            </a:extLst>
          </p:cNvPr>
          <p:cNvSpPr>
            <a:spLocks noGrp="1"/>
          </p:cNvSpPr>
          <p:nvPr>
            <p:ph type="sldNum" sz="quarter" idx="12"/>
          </p:nvPr>
        </p:nvSpPr>
        <p:spPr/>
        <p:txBody>
          <a:bodyPr/>
          <a:lstStyle/>
          <a:p>
            <a:fld id="{71629486-9F31-4135-B015-27DAB87727BA}" type="slidenum">
              <a:rPr lang="es-CO" smtClean="0"/>
              <a:t>‹Nº›</a:t>
            </a:fld>
            <a:endParaRPr lang="es-CO"/>
          </a:p>
        </p:txBody>
      </p:sp>
    </p:spTree>
    <p:extLst>
      <p:ext uri="{BB962C8B-B14F-4D97-AF65-F5344CB8AC3E}">
        <p14:creationId xmlns:p14="http://schemas.microsoft.com/office/powerpoint/2010/main" val="11111086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Porta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Gráfico 7">
            <a:extLst>
              <a:ext uri="{FF2B5EF4-FFF2-40B4-BE49-F238E27FC236}">
                <a16:creationId xmlns:a16="http://schemas.microsoft.com/office/drawing/2014/main" id="{0DA80209-368B-4358-9E84-1043297D3DF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8651631" y="5627077"/>
            <a:ext cx="3540369" cy="1299320"/>
          </a:xfrm>
          <a:prstGeom prst="rect">
            <a:avLst/>
          </a:prstGeom>
        </p:spPr>
      </p:pic>
      <p:pic>
        <p:nvPicPr>
          <p:cNvPr id="10" name="Imagen 9">
            <a:extLst>
              <a:ext uri="{FF2B5EF4-FFF2-40B4-BE49-F238E27FC236}">
                <a16:creationId xmlns:a16="http://schemas.microsoft.com/office/drawing/2014/main" id="{05BD11D2-2452-499A-BFED-7791AC3507CD}"/>
              </a:ext>
            </a:extLst>
          </p:cNvPr>
          <p:cNvPicPr>
            <a:picLocks noChangeAspect="1"/>
          </p:cNvPicPr>
          <p:nvPr userDrawn="1"/>
        </p:nvPicPr>
        <p:blipFill>
          <a:blip r:embed="rId5">
            <a:biLevel thresh="25000"/>
            <a:extLst>
              <a:ext uri="{28A0092B-C50C-407E-A947-70E740481C1C}">
                <a14:useLocalDpi xmlns:a14="http://schemas.microsoft.com/office/drawing/2010/main" val="0"/>
              </a:ext>
            </a:extLst>
          </a:blip>
          <a:stretch>
            <a:fillRect/>
          </a:stretch>
        </p:blipFill>
        <p:spPr>
          <a:xfrm>
            <a:off x="9097538" y="5811045"/>
            <a:ext cx="2779315" cy="873526"/>
          </a:xfrm>
          <a:prstGeom prst="rect">
            <a:avLst/>
          </a:prstGeom>
        </p:spPr>
      </p:pic>
      <p:sp>
        <p:nvSpPr>
          <p:cNvPr id="11" name="Título 1">
            <a:extLst>
              <a:ext uri="{FF2B5EF4-FFF2-40B4-BE49-F238E27FC236}">
                <a16:creationId xmlns:a16="http://schemas.microsoft.com/office/drawing/2014/main" id="{6D69A6DC-36ED-4056-AE9A-2D17EE766669}"/>
              </a:ext>
            </a:extLst>
          </p:cNvPr>
          <p:cNvSpPr txBox="1">
            <a:spLocks/>
          </p:cNvSpPr>
          <p:nvPr userDrawn="1"/>
        </p:nvSpPr>
        <p:spPr>
          <a:xfrm>
            <a:off x="486110" y="5971999"/>
            <a:ext cx="5840799" cy="547000"/>
          </a:xfrm>
          <a:prstGeom prst="rect">
            <a:avLst/>
          </a:prstGeom>
        </p:spPr>
        <p:txBody>
          <a:bodyPr/>
          <a:lstStyle>
            <a:lvl1pPr algn="l" defTabSz="914400" rtl="0" eaLnBrk="1" latinLnBrk="0" hangingPunct="1">
              <a:lnSpc>
                <a:spcPct val="90000"/>
              </a:lnSpc>
              <a:spcBef>
                <a:spcPct val="0"/>
              </a:spcBef>
              <a:buNone/>
              <a:defRPr sz="7200" b="0" kern="1200">
                <a:solidFill>
                  <a:schemeClr val="tx1"/>
                </a:solidFill>
                <a:latin typeface="+mj-lt"/>
                <a:ea typeface="+mj-ea"/>
                <a:cs typeface="+mj-cs"/>
              </a:defRPr>
            </a:lvl1pPr>
          </a:lstStyle>
          <a:p>
            <a:endParaRPr lang="es-CO" dirty="0"/>
          </a:p>
        </p:txBody>
      </p:sp>
      <p:sp>
        <p:nvSpPr>
          <p:cNvPr id="3" name="Marcador de texto 2">
            <a:extLst>
              <a:ext uri="{FF2B5EF4-FFF2-40B4-BE49-F238E27FC236}">
                <a16:creationId xmlns:a16="http://schemas.microsoft.com/office/drawing/2014/main" id="{6899E300-2D33-463F-8151-7A24DF0B1D6A}"/>
              </a:ext>
            </a:extLst>
          </p:cNvPr>
          <p:cNvSpPr>
            <a:spLocks noGrp="1"/>
          </p:cNvSpPr>
          <p:nvPr>
            <p:ph type="body" sz="quarter" idx="10" hasCustomPrompt="1"/>
          </p:nvPr>
        </p:nvSpPr>
        <p:spPr>
          <a:xfrm>
            <a:off x="486110" y="6061799"/>
            <a:ext cx="5154612" cy="457200"/>
          </a:xfrm>
          <a:prstGeom prst="rect">
            <a:avLst/>
          </a:prstGeom>
        </p:spPr>
        <p:txBody>
          <a:bodyPr/>
          <a:lstStyle>
            <a:lvl1pPr marL="0" indent="0">
              <a:buNone/>
              <a:defRPr>
                <a:solidFill>
                  <a:schemeClr val="bg1"/>
                </a:solidFill>
              </a:defRPr>
            </a:lvl1pPr>
          </a:lstStyle>
          <a:p>
            <a:pPr lvl="0"/>
            <a:r>
              <a:rPr lang="es-ES" dirty="0"/>
              <a:t>Nombre del expositor</a:t>
            </a:r>
          </a:p>
        </p:txBody>
      </p:sp>
      <p:sp>
        <p:nvSpPr>
          <p:cNvPr id="14" name="Título 13">
            <a:extLst>
              <a:ext uri="{FF2B5EF4-FFF2-40B4-BE49-F238E27FC236}">
                <a16:creationId xmlns:a16="http://schemas.microsoft.com/office/drawing/2014/main" id="{5876010D-4EFF-4E79-8FD8-D83EA7163913}"/>
              </a:ext>
            </a:extLst>
          </p:cNvPr>
          <p:cNvSpPr>
            <a:spLocks noGrp="1"/>
          </p:cNvSpPr>
          <p:nvPr>
            <p:ph type="title" hasCustomPrompt="1"/>
          </p:nvPr>
        </p:nvSpPr>
        <p:spPr>
          <a:xfrm>
            <a:off x="486110" y="5337792"/>
            <a:ext cx="5154612" cy="724008"/>
          </a:xfrm>
          <a:prstGeom prst="rect">
            <a:avLst/>
          </a:prstGeom>
        </p:spPr>
        <p:txBody>
          <a:bodyPr/>
          <a:lstStyle>
            <a:lvl1pPr>
              <a:defRPr sz="4800">
                <a:ln>
                  <a:solidFill>
                    <a:schemeClr val="bg1"/>
                  </a:solidFill>
                </a:ln>
                <a:solidFill>
                  <a:schemeClr val="bg1"/>
                </a:solidFill>
              </a:defRPr>
            </a:lvl1pPr>
          </a:lstStyle>
          <a:p>
            <a:pPr lvl="0"/>
            <a:r>
              <a:rPr lang="es-ES" sz="4400" b="1" dirty="0">
                <a:solidFill>
                  <a:schemeClr val="bg1"/>
                </a:solidFill>
                <a:latin typeface="+mn-lt"/>
                <a:ea typeface="Open Sans" panose="020B0606030504020204" pitchFamily="34" charset="0"/>
                <a:cs typeface="Open Sans" panose="020B0606030504020204" pitchFamily="34" charset="0"/>
              </a:rPr>
              <a:t>Título informe 01</a:t>
            </a:r>
            <a:endParaRPr lang="es-CO" dirty="0"/>
          </a:p>
        </p:txBody>
      </p:sp>
    </p:spTree>
    <p:extLst>
      <p:ext uri="{BB962C8B-B14F-4D97-AF65-F5344CB8AC3E}">
        <p14:creationId xmlns:p14="http://schemas.microsoft.com/office/powerpoint/2010/main" val="1425387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ítulo 2">
    <p:bg>
      <p:bgPr>
        <a:solidFill>
          <a:srgbClr val="90A8D8"/>
        </a:solidFill>
        <a:effectLst/>
      </p:bgPr>
    </p:bg>
    <p:spTree>
      <p:nvGrpSpPr>
        <p:cNvPr id="1" name=""/>
        <p:cNvGrpSpPr/>
        <p:nvPr/>
      </p:nvGrpSpPr>
      <p:grpSpPr>
        <a:xfrm>
          <a:off x="0" y="0"/>
          <a:ext cx="0" cy="0"/>
          <a:chOff x="0" y="0"/>
          <a:chExt cx="0" cy="0"/>
        </a:xfrm>
      </p:grpSpPr>
      <p:pic>
        <p:nvPicPr>
          <p:cNvPr id="9" name="Gráfico 8">
            <a:extLst>
              <a:ext uri="{FF2B5EF4-FFF2-40B4-BE49-F238E27FC236}">
                <a16:creationId xmlns:a16="http://schemas.microsoft.com/office/drawing/2014/main" id="{9655FB47-AD4F-46F3-B849-12C8AB79479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760478" y="348038"/>
            <a:ext cx="16619477" cy="7583952"/>
          </a:xfrm>
          <a:prstGeom prst="rect">
            <a:avLst/>
          </a:prstGeom>
        </p:spPr>
      </p:pic>
      <p:pic>
        <p:nvPicPr>
          <p:cNvPr id="2" name="Imagen 1">
            <a:extLst>
              <a:ext uri="{FF2B5EF4-FFF2-40B4-BE49-F238E27FC236}">
                <a16:creationId xmlns:a16="http://schemas.microsoft.com/office/drawing/2014/main" id="{1FE3E34E-737F-4C83-AB54-83CB8390069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299354" y="348038"/>
            <a:ext cx="3593292" cy="294478"/>
          </a:xfrm>
          <a:prstGeom prst="rect">
            <a:avLst/>
          </a:prstGeom>
        </p:spPr>
      </p:pic>
      <p:sp>
        <p:nvSpPr>
          <p:cNvPr id="13" name="Título 3">
            <a:extLst>
              <a:ext uri="{FF2B5EF4-FFF2-40B4-BE49-F238E27FC236}">
                <a16:creationId xmlns:a16="http://schemas.microsoft.com/office/drawing/2014/main" id="{A724FED7-4615-4F43-90F9-E727873343DD}"/>
              </a:ext>
            </a:extLst>
          </p:cNvPr>
          <p:cNvSpPr>
            <a:spLocks noGrp="1"/>
          </p:cNvSpPr>
          <p:nvPr>
            <p:ph type="title" hasCustomPrompt="1"/>
          </p:nvPr>
        </p:nvSpPr>
        <p:spPr>
          <a:xfrm>
            <a:off x="2432603" y="2687782"/>
            <a:ext cx="7080851" cy="1219633"/>
          </a:xfrm>
          <a:prstGeom prst="rect">
            <a:avLst/>
          </a:prstGeom>
        </p:spPr>
        <p:txBody>
          <a:bodyPr/>
          <a:lstStyle>
            <a:lvl1pPr>
              <a:defRPr b="1">
                <a:solidFill>
                  <a:schemeClr val="bg1"/>
                </a:solidFill>
              </a:defRPr>
            </a:lvl1pPr>
          </a:lstStyle>
          <a:p>
            <a:r>
              <a:rPr lang="es-ES" sz="4400" dirty="0">
                <a:solidFill>
                  <a:schemeClr val="bg1"/>
                </a:solidFill>
                <a:latin typeface="+mj-lt"/>
              </a:rPr>
              <a:t>Espacio para textos</a:t>
            </a:r>
            <a:endParaRPr lang="es-CO" dirty="0"/>
          </a:p>
        </p:txBody>
      </p:sp>
    </p:spTree>
    <p:extLst>
      <p:ext uri="{BB962C8B-B14F-4D97-AF65-F5344CB8AC3E}">
        <p14:creationId xmlns:p14="http://schemas.microsoft.com/office/powerpoint/2010/main" val="9337603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19DFFF-E26A-4013-9E35-AFDA5BB2C58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09758D80-9540-4940-A20D-FA8F515E899D}"/>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2A6C418-803E-4E99-BA8F-731EED0D7C53}"/>
              </a:ext>
            </a:extLst>
          </p:cNvPr>
          <p:cNvSpPr>
            <a:spLocks noGrp="1"/>
          </p:cNvSpPr>
          <p:nvPr>
            <p:ph type="dt" sz="half" idx="10"/>
          </p:nvPr>
        </p:nvSpPr>
        <p:spPr/>
        <p:txBody>
          <a:bodyPr/>
          <a:lstStyle/>
          <a:p>
            <a:fld id="{7F4AF722-9509-4064-9E98-E235CEF716D8}" type="datetimeFigureOut">
              <a:rPr lang="es-CO" smtClean="0"/>
              <a:t>30/06/2021</a:t>
            </a:fld>
            <a:endParaRPr lang="es-CO"/>
          </a:p>
        </p:txBody>
      </p:sp>
      <p:sp>
        <p:nvSpPr>
          <p:cNvPr id="5" name="Marcador de pie de página 4">
            <a:extLst>
              <a:ext uri="{FF2B5EF4-FFF2-40B4-BE49-F238E27FC236}">
                <a16:creationId xmlns:a16="http://schemas.microsoft.com/office/drawing/2014/main" id="{F3CFC4A5-B782-4791-AFCB-763AE35800DA}"/>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8C04B1BB-A2AD-4F3E-9028-ECC597AF453F}"/>
              </a:ext>
            </a:extLst>
          </p:cNvPr>
          <p:cNvSpPr>
            <a:spLocks noGrp="1"/>
          </p:cNvSpPr>
          <p:nvPr>
            <p:ph type="sldNum" sz="quarter" idx="12"/>
          </p:nvPr>
        </p:nvSpPr>
        <p:spPr/>
        <p:txBody>
          <a:bodyPr/>
          <a:lstStyle/>
          <a:p>
            <a:fld id="{71629486-9F31-4135-B015-27DAB87727BA}" type="slidenum">
              <a:rPr lang="es-CO" smtClean="0"/>
              <a:t>‹Nº›</a:t>
            </a:fld>
            <a:endParaRPr lang="es-CO"/>
          </a:p>
        </p:txBody>
      </p:sp>
    </p:spTree>
    <p:extLst>
      <p:ext uri="{BB962C8B-B14F-4D97-AF65-F5344CB8AC3E}">
        <p14:creationId xmlns:p14="http://schemas.microsoft.com/office/powerpoint/2010/main" val="27810047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E1CF84C-E0D4-48E6-BD73-487389DA492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519C30BC-754A-458B-ACA3-BB60FAFEF71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42A67962-8FC1-47D6-8EC0-807466B0B832}"/>
              </a:ext>
            </a:extLst>
          </p:cNvPr>
          <p:cNvSpPr>
            <a:spLocks noGrp="1"/>
          </p:cNvSpPr>
          <p:nvPr>
            <p:ph type="dt" sz="half" idx="10"/>
          </p:nvPr>
        </p:nvSpPr>
        <p:spPr/>
        <p:txBody>
          <a:bodyPr/>
          <a:lstStyle/>
          <a:p>
            <a:fld id="{7F4AF722-9509-4064-9E98-E235CEF716D8}" type="datetimeFigureOut">
              <a:rPr lang="es-CO" smtClean="0"/>
              <a:t>30/06/2021</a:t>
            </a:fld>
            <a:endParaRPr lang="es-CO"/>
          </a:p>
        </p:txBody>
      </p:sp>
      <p:sp>
        <p:nvSpPr>
          <p:cNvPr id="5" name="Marcador de pie de página 4">
            <a:extLst>
              <a:ext uri="{FF2B5EF4-FFF2-40B4-BE49-F238E27FC236}">
                <a16:creationId xmlns:a16="http://schemas.microsoft.com/office/drawing/2014/main" id="{CBF89ACB-B45B-4F64-8214-785659B67EFA}"/>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698A23EC-6240-492D-A263-3AC8F3669808}"/>
              </a:ext>
            </a:extLst>
          </p:cNvPr>
          <p:cNvSpPr>
            <a:spLocks noGrp="1"/>
          </p:cNvSpPr>
          <p:nvPr>
            <p:ph type="sldNum" sz="quarter" idx="12"/>
          </p:nvPr>
        </p:nvSpPr>
        <p:spPr/>
        <p:txBody>
          <a:bodyPr/>
          <a:lstStyle/>
          <a:p>
            <a:fld id="{71629486-9F31-4135-B015-27DAB87727BA}" type="slidenum">
              <a:rPr lang="es-CO" smtClean="0"/>
              <a:t>‹Nº›</a:t>
            </a:fld>
            <a:endParaRPr lang="es-CO"/>
          </a:p>
        </p:txBody>
      </p:sp>
    </p:spTree>
    <p:extLst>
      <p:ext uri="{BB962C8B-B14F-4D97-AF65-F5344CB8AC3E}">
        <p14:creationId xmlns:p14="http://schemas.microsoft.com/office/powerpoint/2010/main" val="38540312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98B18E-B0DD-43EE-A1AB-CC1B3FE25DD7}"/>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BE6A6AF5-BD7F-4DEB-BA7C-6E4E1C8DE0A1}"/>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28B1F6E0-0E2F-4D78-9112-7740B8C8005C}"/>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68BA51FD-7F76-4703-A382-91293793A98E}"/>
              </a:ext>
            </a:extLst>
          </p:cNvPr>
          <p:cNvSpPr>
            <a:spLocks noGrp="1"/>
          </p:cNvSpPr>
          <p:nvPr>
            <p:ph type="dt" sz="half" idx="10"/>
          </p:nvPr>
        </p:nvSpPr>
        <p:spPr/>
        <p:txBody>
          <a:bodyPr/>
          <a:lstStyle/>
          <a:p>
            <a:fld id="{7F4AF722-9509-4064-9E98-E235CEF716D8}" type="datetimeFigureOut">
              <a:rPr lang="es-CO" smtClean="0"/>
              <a:t>30/06/2021</a:t>
            </a:fld>
            <a:endParaRPr lang="es-CO"/>
          </a:p>
        </p:txBody>
      </p:sp>
      <p:sp>
        <p:nvSpPr>
          <p:cNvPr id="6" name="Marcador de pie de página 5">
            <a:extLst>
              <a:ext uri="{FF2B5EF4-FFF2-40B4-BE49-F238E27FC236}">
                <a16:creationId xmlns:a16="http://schemas.microsoft.com/office/drawing/2014/main" id="{3DB49901-8CF6-4E50-A485-42DD68AA79D7}"/>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3EA7B99-93EB-43D2-8F8F-DBD37C677DDD}"/>
              </a:ext>
            </a:extLst>
          </p:cNvPr>
          <p:cNvSpPr>
            <a:spLocks noGrp="1"/>
          </p:cNvSpPr>
          <p:nvPr>
            <p:ph type="sldNum" sz="quarter" idx="12"/>
          </p:nvPr>
        </p:nvSpPr>
        <p:spPr/>
        <p:txBody>
          <a:bodyPr/>
          <a:lstStyle/>
          <a:p>
            <a:fld id="{71629486-9F31-4135-B015-27DAB87727BA}" type="slidenum">
              <a:rPr lang="es-CO" smtClean="0"/>
              <a:t>‹Nº›</a:t>
            </a:fld>
            <a:endParaRPr lang="es-CO"/>
          </a:p>
        </p:txBody>
      </p:sp>
    </p:spTree>
    <p:extLst>
      <p:ext uri="{BB962C8B-B14F-4D97-AF65-F5344CB8AC3E}">
        <p14:creationId xmlns:p14="http://schemas.microsoft.com/office/powerpoint/2010/main" val="2670497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F135560-AD6A-43BF-8DA7-683C0D60474C}"/>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548365CB-BB09-4E28-BDB6-EAAF38B6FC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7B6E0FCB-F483-4013-AB04-231A079F4BDF}"/>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758F530B-CA38-4156-964F-76A5E214CDF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F070DBF0-446A-4F49-8F06-EAF30E0E27EC}"/>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BADEFA12-6374-43A6-B99E-C8E39E3EA227}"/>
              </a:ext>
            </a:extLst>
          </p:cNvPr>
          <p:cNvSpPr>
            <a:spLocks noGrp="1"/>
          </p:cNvSpPr>
          <p:nvPr>
            <p:ph type="dt" sz="half" idx="10"/>
          </p:nvPr>
        </p:nvSpPr>
        <p:spPr/>
        <p:txBody>
          <a:bodyPr/>
          <a:lstStyle/>
          <a:p>
            <a:fld id="{7F4AF722-9509-4064-9E98-E235CEF716D8}" type="datetimeFigureOut">
              <a:rPr lang="es-CO" smtClean="0"/>
              <a:t>30/06/2021</a:t>
            </a:fld>
            <a:endParaRPr lang="es-CO"/>
          </a:p>
        </p:txBody>
      </p:sp>
      <p:sp>
        <p:nvSpPr>
          <p:cNvPr id="8" name="Marcador de pie de página 7">
            <a:extLst>
              <a:ext uri="{FF2B5EF4-FFF2-40B4-BE49-F238E27FC236}">
                <a16:creationId xmlns:a16="http://schemas.microsoft.com/office/drawing/2014/main" id="{A7FA2544-B55E-40BA-B3CE-44149786A18E}"/>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32E99BBF-3090-40EA-95C8-098266AD5FD0}"/>
              </a:ext>
            </a:extLst>
          </p:cNvPr>
          <p:cNvSpPr>
            <a:spLocks noGrp="1"/>
          </p:cNvSpPr>
          <p:nvPr>
            <p:ph type="sldNum" sz="quarter" idx="12"/>
          </p:nvPr>
        </p:nvSpPr>
        <p:spPr/>
        <p:txBody>
          <a:bodyPr/>
          <a:lstStyle/>
          <a:p>
            <a:fld id="{71629486-9F31-4135-B015-27DAB87727BA}" type="slidenum">
              <a:rPr lang="es-CO" smtClean="0"/>
              <a:t>‹Nº›</a:t>
            </a:fld>
            <a:endParaRPr lang="es-CO"/>
          </a:p>
        </p:txBody>
      </p:sp>
    </p:spTree>
    <p:extLst>
      <p:ext uri="{BB962C8B-B14F-4D97-AF65-F5344CB8AC3E}">
        <p14:creationId xmlns:p14="http://schemas.microsoft.com/office/powerpoint/2010/main" val="625626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0F7A5C3-E72B-4234-9A3A-4901D904605C}"/>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2A2F1D15-D306-4122-9F14-CBA73E595046}"/>
              </a:ext>
            </a:extLst>
          </p:cNvPr>
          <p:cNvSpPr>
            <a:spLocks noGrp="1"/>
          </p:cNvSpPr>
          <p:nvPr>
            <p:ph type="dt" sz="half" idx="10"/>
          </p:nvPr>
        </p:nvSpPr>
        <p:spPr/>
        <p:txBody>
          <a:bodyPr/>
          <a:lstStyle/>
          <a:p>
            <a:fld id="{7F4AF722-9509-4064-9E98-E235CEF716D8}" type="datetimeFigureOut">
              <a:rPr lang="es-CO" smtClean="0"/>
              <a:t>30/06/2021</a:t>
            </a:fld>
            <a:endParaRPr lang="es-CO"/>
          </a:p>
        </p:txBody>
      </p:sp>
      <p:sp>
        <p:nvSpPr>
          <p:cNvPr id="4" name="Marcador de pie de página 3">
            <a:extLst>
              <a:ext uri="{FF2B5EF4-FFF2-40B4-BE49-F238E27FC236}">
                <a16:creationId xmlns:a16="http://schemas.microsoft.com/office/drawing/2014/main" id="{D9B9C4A8-01F2-4EB3-93EA-2125C22B1AF3}"/>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8B64C59C-BE70-4A6B-9652-C0D0DBFA42E8}"/>
              </a:ext>
            </a:extLst>
          </p:cNvPr>
          <p:cNvSpPr>
            <a:spLocks noGrp="1"/>
          </p:cNvSpPr>
          <p:nvPr>
            <p:ph type="sldNum" sz="quarter" idx="12"/>
          </p:nvPr>
        </p:nvSpPr>
        <p:spPr/>
        <p:txBody>
          <a:bodyPr/>
          <a:lstStyle/>
          <a:p>
            <a:fld id="{71629486-9F31-4135-B015-27DAB87727BA}" type="slidenum">
              <a:rPr lang="es-CO" smtClean="0"/>
              <a:t>‹Nº›</a:t>
            </a:fld>
            <a:endParaRPr lang="es-CO"/>
          </a:p>
        </p:txBody>
      </p:sp>
    </p:spTree>
    <p:extLst>
      <p:ext uri="{BB962C8B-B14F-4D97-AF65-F5344CB8AC3E}">
        <p14:creationId xmlns:p14="http://schemas.microsoft.com/office/powerpoint/2010/main" val="39921810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A590B940-77AB-40D3-AEBF-07C633E65816}"/>
              </a:ext>
            </a:extLst>
          </p:cNvPr>
          <p:cNvSpPr>
            <a:spLocks noGrp="1"/>
          </p:cNvSpPr>
          <p:nvPr>
            <p:ph type="dt" sz="half" idx="10"/>
          </p:nvPr>
        </p:nvSpPr>
        <p:spPr/>
        <p:txBody>
          <a:bodyPr/>
          <a:lstStyle/>
          <a:p>
            <a:fld id="{7F4AF722-9509-4064-9E98-E235CEF716D8}" type="datetimeFigureOut">
              <a:rPr lang="es-CO" smtClean="0"/>
              <a:t>30/06/2021</a:t>
            </a:fld>
            <a:endParaRPr lang="es-CO"/>
          </a:p>
        </p:txBody>
      </p:sp>
      <p:sp>
        <p:nvSpPr>
          <p:cNvPr id="3" name="Marcador de pie de página 2">
            <a:extLst>
              <a:ext uri="{FF2B5EF4-FFF2-40B4-BE49-F238E27FC236}">
                <a16:creationId xmlns:a16="http://schemas.microsoft.com/office/drawing/2014/main" id="{001F3FF1-D910-4070-B20A-76261997F219}"/>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34C7DA6D-4ADA-402E-954B-982E392E49A3}"/>
              </a:ext>
            </a:extLst>
          </p:cNvPr>
          <p:cNvSpPr>
            <a:spLocks noGrp="1"/>
          </p:cNvSpPr>
          <p:nvPr>
            <p:ph type="sldNum" sz="quarter" idx="12"/>
          </p:nvPr>
        </p:nvSpPr>
        <p:spPr/>
        <p:txBody>
          <a:bodyPr/>
          <a:lstStyle/>
          <a:p>
            <a:fld id="{71629486-9F31-4135-B015-27DAB87727BA}" type="slidenum">
              <a:rPr lang="es-CO" smtClean="0"/>
              <a:t>‹Nº›</a:t>
            </a:fld>
            <a:endParaRPr lang="es-CO"/>
          </a:p>
        </p:txBody>
      </p:sp>
    </p:spTree>
    <p:extLst>
      <p:ext uri="{BB962C8B-B14F-4D97-AF65-F5344CB8AC3E}">
        <p14:creationId xmlns:p14="http://schemas.microsoft.com/office/powerpoint/2010/main" val="30357958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D8ADA81-F016-4DF7-A9B3-575C5D82D06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B1B36707-F8E7-444C-8C9D-8F703982788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248BAFB4-6BD9-4D0D-A562-E6282DA6D3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70ADBAC4-5DD8-4541-AC28-D8225CEF0D17}"/>
              </a:ext>
            </a:extLst>
          </p:cNvPr>
          <p:cNvSpPr>
            <a:spLocks noGrp="1"/>
          </p:cNvSpPr>
          <p:nvPr>
            <p:ph type="dt" sz="half" idx="10"/>
          </p:nvPr>
        </p:nvSpPr>
        <p:spPr/>
        <p:txBody>
          <a:bodyPr/>
          <a:lstStyle/>
          <a:p>
            <a:fld id="{7F4AF722-9509-4064-9E98-E235CEF716D8}" type="datetimeFigureOut">
              <a:rPr lang="es-CO" smtClean="0"/>
              <a:t>30/06/2021</a:t>
            </a:fld>
            <a:endParaRPr lang="es-CO"/>
          </a:p>
        </p:txBody>
      </p:sp>
      <p:sp>
        <p:nvSpPr>
          <p:cNvPr id="6" name="Marcador de pie de página 5">
            <a:extLst>
              <a:ext uri="{FF2B5EF4-FFF2-40B4-BE49-F238E27FC236}">
                <a16:creationId xmlns:a16="http://schemas.microsoft.com/office/drawing/2014/main" id="{5BC050B3-3355-4939-95F5-C5264B7B0EA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2CABFC5-BDF9-47AE-9E9E-1FE1A9FCEED5}"/>
              </a:ext>
            </a:extLst>
          </p:cNvPr>
          <p:cNvSpPr>
            <a:spLocks noGrp="1"/>
          </p:cNvSpPr>
          <p:nvPr>
            <p:ph type="sldNum" sz="quarter" idx="12"/>
          </p:nvPr>
        </p:nvSpPr>
        <p:spPr/>
        <p:txBody>
          <a:bodyPr/>
          <a:lstStyle/>
          <a:p>
            <a:fld id="{71629486-9F31-4135-B015-27DAB87727BA}" type="slidenum">
              <a:rPr lang="es-CO" smtClean="0"/>
              <a:t>‹Nº›</a:t>
            </a:fld>
            <a:endParaRPr lang="es-CO"/>
          </a:p>
        </p:txBody>
      </p:sp>
    </p:spTree>
    <p:extLst>
      <p:ext uri="{BB962C8B-B14F-4D97-AF65-F5344CB8AC3E}">
        <p14:creationId xmlns:p14="http://schemas.microsoft.com/office/powerpoint/2010/main" val="36096101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2E6C6A-E0CB-4972-9863-6B88646EC3B4}"/>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DAA68C4F-E420-4425-88DC-D1D090B5AB3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913EFEC-DDAC-41B2-AA1D-9A0B156930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01790EA6-89FE-47A9-B58A-666799F90C43}"/>
              </a:ext>
            </a:extLst>
          </p:cNvPr>
          <p:cNvSpPr>
            <a:spLocks noGrp="1"/>
          </p:cNvSpPr>
          <p:nvPr>
            <p:ph type="dt" sz="half" idx="10"/>
          </p:nvPr>
        </p:nvSpPr>
        <p:spPr/>
        <p:txBody>
          <a:bodyPr/>
          <a:lstStyle/>
          <a:p>
            <a:fld id="{7F4AF722-9509-4064-9E98-E235CEF716D8}" type="datetimeFigureOut">
              <a:rPr lang="es-CO" smtClean="0"/>
              <a:t>30/06/2021</a:t>
            </a:fld>
            <a:endParaRPr lang="es-CO"/>
          </a:p>
        </p:txBody>
      </p:sp>
      <p:sp>
        <p:nvSpPr>
          <p:cNvPr id="6" name="Marcador de pie de página 5">
            <a:extLst>
              <a:ext uri="{FF2B5EF4-FFF2-40B4-BE49-F238E27FC236}">
                <a16:creationId xmlns:a16="http://schemas.microsoft.com/office/drawing/2014/main" id="{1F535A70-12DB-481A-ADAC-095E94046C80}"/>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095FD50-39F3-4931-B1AE-849398BA0262}"/>
              </a:ext>
            </a:extLst>
          </p:cNvPr>
          <p:cNvSpPr>
            <a:spLocks noGrp="1"/>
          </p:cNvSpPr>
          <p:nvPr>
            <p:ph type="sldNum" sz="quarter" idx="12"/>
          </p:nvPr>
        </p:nvSpPr>
        <p:spPr/>
        <p:txBody>
          <a:bodyPr/>
          <a:lstStyle/>
          <a:p>
            <a:fld id="{71629486-9F31-4135-B015-27DAB87727BA}" type="slidenum">
              <a:rPr lang="es-CO" smtClean="0"/>
              <a:t>‹Nº›</a:t>
            </a:fld>
            <a:endParaRPr lang="es-CO"/>
          </a:p>
        </p:txBody>
      </p:sp>
    </p:spTree>
    <p:extLst>
      <p:ext uri="{BB962C8B-B14F-4D97-AF65-F5344CB8AC3E}">
        <p14:creationId xmlns:p14="http://schemas.microsoft.com/office/powerpoint/2010/main" val="33982099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CF45260-950A-42BD-86F0-AA461BD00E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A4694DEB-AFE1-4D94-86F9-40C9EE0733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4A09A4EF-50DC-4877-B707-01FF7DD6FCB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4AF722-9509-4064-9E98-E235CEF716D8}" type="datetimeFigureOut">
              <a:rPr lang="es-CO" smtClean="0"/>
              <a:t>30/06/2021</a:t>
            </a:fld>
            <a:endParaRPr lang="es-CO"/>
          </a:p>
        </p:txBody>
      </p:sp>
      <p:sp>
        <p:nvSpPr>
          <p:cNvPr id="5" name="Marcador de pie de página 4">
            <a:extLst>
              <a:ext uri="{FF2B5EF4-FFF2-40B4-BE49-F238E27FC236}">
                <a16:creationId xmlns:a16="http://schemas.microsoft.com/office/drawing/2014/main" id="{87DDB9D9-AB2B-47C5-BE44-EA5C0DC0724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F51EA239-6EDC-41DC-B5CB-441B2BB69EF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629486-9F31-4135-B015-27DAB87727BA}" type="slidenum">
              <a:rPr lang="es-CO" smtClean="0"/>
              <a:t>‹Nº›</a:t>
            </a:fld>
            <a:endParaRPr lang="es-CO"/>
          </a:p>
        </p:txBody>
      </p:sp>
    </p:spTree>
    <p:extLst>
      <p:ext uri="{BB962C8B-B14F-4D97-AF65-F5344CB8AC3E}">
        <p14:creationId xmlns:p14="http://schemas.microsoft.com/office/powerpoint/2010/main" val="16793183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E5DBCBE-107D-4599-AEB2-AB7401D58CDE}"/>
              </a:ext>
            </a:extLst>
          </p:cNvPr>
          <p:cNvSpPr>
            <a:spLocks noGrp="1"/>
          </p:cNvSpPr>
          <p:nvPr>
            <p:ph type="body" sz="quarter" idx="10"/>
          </p:nvPr>
        </p:nvSpPr>
        <p:spPr/>
        <p:txBody>
          <a:bodyPr>
            <a:normAutofit lnSpcReduction="10000"/>
          </a:bodyPr>
          <a:lstStyle/>
          <a:p>
            <a:r>
              <a:rPr lang="es-CO" dirty="0"/>
              <a:t>John Anderson Gómez Múnera</a:t>
            </a:r>
          </a:p>
        </p:txBody>
      </p:sp>
      <p:sp>
        <p:nvSpPr>
          <p:cNvPr id="3" name="Título 2">
            <a:extLst>
              <a:ext uri="{FF2B5EF4-FFF2-40B4-BE49-F238E27FC236}">
                <a16:creationId xmlns:a16="http://schemas.microsoft.com/office/drawing/2014/main" id="{D5E27E6C-7179-418B-9A3F-0C13DFB25199}"/>
              </a:ext>
            </a:extLst>
          </p:cNvPr>
          <p:cNvSpPr>
            <a:spLocks noGrp="1"/>
          </p:cNvSpPr>
          <p:nvPr>
            <p:ph type="title"/>
          </p:nvPr>
        </p:nvSpPr>
        <p:spPr/>
        <p:txBody>
          <a:bodyPr>
            <a:normAutofit fontScale="90000"/>
          </a:bodyPr>
          <a:lstStyle/>
          <a:p>
            <a:r>
              <a:rPr lang="es-CO" dirty="0"/>
              <a:t>Semana 7</a:t>
            </a:r>
          </a:p>
        </p:txBody>
      </p:sp>
    </p:spTree>
    <p:extLst>
      <p:ext uri="{BB962C8B-B14F-4D97-AF65-F5344CB8AC3E}">
        <p14:creationId xmlns:p14="http://schemas.microsoft.com/office/powerpoint/2010/main" val="14046481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F84298-2AFF-441E-A114-869CF1F52FDD}"/>
              </a:ext>
            </a:extLst>
          </p:cNvPr>
          <p:cNvSpPr>
            <a:spLocks noGrp="1"/>
          </p:cNvSpPr>
          <p:nvPr>
            <p:ph type="title"/>
          </p:nvPr>
        </p:nvSpPr>
        <p:spPr>
          <a:xfrm>
            <a:off x="574454" y="158790"/>
            <a:ext cx="10423588" cy="1219633"/>
          </a:xfrm>
        </p:spPr>
        <p:txBody>
          <a:bodyPr>
            <a:normAutofit/>
          </a:bodyPr>
          <a:lstStyle/>
          <a:p>
            <a:r>
              <a:rPr kumimoji="0" lang="es-CO" altLang="es-CO" sz="4400" b="1" i="0" u="none" strike="noStrike" cap="none" normalizeH="0" baseline="0" dirty="0">
                <a:ln>
                  <a:noFill/>
                </a:ln>
                <a:effectLst/>
                <a:latin typeface="Arial" panose="020B0604020202020204" pitchFamily="34" charset="0"/>
              </a:rPr>
              <a:t>Sintaxis para crear un objeto JSON</a:t>
            </a:r>
            <a:endParaRPr lang="es-CO" dirty="0"/>
          </a:p>
        </p:txBody>
      </p:sp>
      <p:sp>
        <p:nvSpPr>
          <p:cNvPr id="8" name="CuadroTexto 7">
            <a:extLst>
              <a:ext uri="{FF2B5EF4-FFF2-40B4-BE49-F238E27FC236}">
                <a16:creationId xmlns:a16="http://schemas.microsoft.com/office/drawing/2014/main" id="{1512B75F-67E9-4B2F-AAFB-82FAB23AC750}"/>
              </a:ext>
            </a:extLst>
          </p:cNvPr>
          <p:cNvSpPr txBox="1"/>
          <p:nvPr/>
        </p:nvSpPr>
        <p:spPr>
          <a:xfrm>
            <a:off x="574454" y="1378423"/>
            <a:ext cx="10849970" cy="3970318"/>
          </a:xfrm>
          <a:prstGeom prst="rect">
            <a:avLst/>
          </a:prstGeom>
          <a:noFill/>
        </p:spPr>
        <p:txBody>
          <a:bodyPr wrap="square" rtlCol="0">
            <a:spAutoFit/>
          </a:bodyPr>
          <a:lstStyle/>
          <a:p>
            <a:r>
              <a:rPr lang="es-ES" sz="3600" dirty="0">
                <a:solidFill>
                  <a:schemeClr val="bg1"/>
                </a:solidFill>
              </a:rPr>
              <a:t>Se basa en dos estructuras y debe estar encerrado con llaves {}</a:t>
            </a:r>
          </a:p>
          <a:p>
            <a:endParaRPr lang="es-ES" sz="3600" dirty="0">
              <a:solidFill>
                <a:schemeClr val="bg1"/>
              </a:solidFill>
            </a:endParaRPr>
          </a:p>
          <a:p>
            <a:pPr marL="571500" indent="-571500">
              <a:buFont typeface="Arial" panose="020B0604020202020204" pitchFamily="34" charset="0"/>
              <a:buChar char="•"/>
            </a:pPr>
            <a:r>
              <a:rPr lang="es-ES" sz="3600" dirty="0">
                <a:solidFill>
                  <a:schemeClr val="bg1"/>
                </a:solidFill>
              </a:rPr>
              <a:t>Un objeto puede contener múltiples </a:t>
            </a:r>
            <a:r>
              <a:rPr lang="es-ES" sz="3600" dirty="0" err="1">
                <a:solidFill>
                  <a:schemeClr val="bg1"/>
                </a:solidFill>
              </a:rPr>
              <a:t>key:values</a:t>
            </a:r>
            <a:endParaRPr lang="es-ES" sz="3600" dirty="0">
              <a:solidFill>
                <a:schemeClr val="bg1"/>
              </a:solidFill>
            </a:endParaRPr>
          </a:p>
          <a:p>
            <a:pPr marL="571500" indent="-571500">
              <a:buFont typeface="Arial" panose="020B0604020202020204" pitchFamily="34" charset="0"/>
              <a:buChar char="•"/>
            </a:pPr>
            <a:r>
              <a:rPr lang="es-ES" sz="3600" dirty="0">
                <a:solidFill>
                  <a:schemeClr val="bg1"/>
                </a:solidFill>
              </a:rPr>
              <a:t>La llave debe ser un </a:t>
            </a:r>
            <a:r>
              <a:rPr lang="es-ES" sz="3600" dirty="0" err="1">
                <a:solidFill>
                  <a:schemeClr val="bg1"/>
                </a:solidFill>
              </a:rPr>
              <a:t>string</a:t>
            </a:r>
            <a:endParaRPr lang="es-ES" sz="3600" dirty="0">
              <a:solidFill>
                <a:schemeClr val="bg1"/>
              </a:solidFill>
            </a:endParaRPr>
          </a:p>
          <a:p>
            <a:pPr marL="571500" indent="-571500">
              <a:buFont typeface="Arial" panose="020B0604020202020204" pitchFamily="34" charset="0"/>
              <a:buChar char="•"/>
            </a:pPr>
            <a:r>
              <a:rPr lang="es-ES" sz="3600" dirty="0">
                <a:solidFill>
                  <a:schemeClr val="bg1"/>
                </a:solidFill>
              </a:rPr>
              <a:t>La llave y el valor se separan con :</a:t>
            </a:r>
          </a:p>
          <a:p>
            <a:pPr marL="571500" indent="-571500">
              <a:buFont typeface="Arial" panose="020B0604020202020204" pitchFamily="34" charset="0"/>
              <a:buChar char="•"/>
            </a:pPr>
            <a:r>
              <a:rPr lang="es-ES" sz="3600" dirty="0">
                <a:solidFill>
                  <a:schemeClr val="bg1"/>
                </a:solidFill>
              </a:rPr>
              <a:t>Cada llave/valor es separada con ,</a:t>
            </a:r>
          </a:p>
        </p:txBody>
      </p:sp>
    </p:spTree>
    <p:extLst>
      <p:ext uri="{BB962C8B-B14F-4D97-AF65-F5344CB8AC3E}">
        <p14:creationId xmlns:p14="http://schemas.microsoft.com/office/powerpoint/2010/main" val="19741747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F84298-2AFF-441E-A114-869CF1F52FDD}"/>
              </a:ext>
            </a:extLst>
          </p:cNvPr>
          <p:cNvSpPr>
            <a:spLocks noGrp="1"/>
          </p:cNvSpPr>
          <p:nvPr>
            <p:ph type="title"/>
          </p:nvPr>
        </p:nvSpPr>
        <p:spPr>
          <a:xfrm>
            <a:off x="574454" y="158790"/>
            <a:ext cx="10423588" cy="1219633"/>
          </a:xfrm>
        </p:spPr>
        <p:txBody>
          <a:bodyPr>
            <a:normAutofit/>
          </a:bodyPr>
          <a:lstStyle/>
          <a:p>
            <a:r>
              <a:rPr kumimoji="0" lang="es-CO" altLang="es-CO" sz="4400" b="1" i="0" u="none" strike="noStrike" cap="none" normalizeH="0" baseline="0" dirty="0">
                <a:ln>
                  <a:noFill/>
                </a:ln>
                <a:effectLst/>
                <a:latin typeface="Arial" panose="020B0604020202020204" pitchFamily="34" charset="0"/>
              </a:rPr>
              <a:t>Sintaxis para crear un objeto JSON</a:t>
            </a:r>
            <a:endParaRPr lang="es-CO" dirty="0"/>
          </a:p>
        </p:txBody>
      </p:sp>
      <p:sp>
        <p:nvSpPr>
          <p:cNvPr id="8" name="CuadroTexto 7">
            <a:extLst>
              <a:ext uri="{FF2B5EF4-FFF2-40B4-BE49-F238E27FC236}">
                <a16:creationId xmlns:a16="http://schemas.microsoft.com/office/drawing/2014/main" id="{1512B75F-67E9-4B2F-AAFB-82FAB23AC750}"/>
              </a:ext>
            </a:extLst>
          </p:cNvPr>
          <p:cNvSpPr txBox="1"/>
          <p:nvPr/>
        </p:nvSpPr>
        <p:spPr>
          <a:xfrm>
            <a:off x="574454" y="1378423"/>
            <a:ext cx="10849970" cy="4524315"/>
          </a:xfrm>
          <a:prstGeom prst="rect">
            <a:avLst/>
          </a:prstGeom>
          <a:noFill/>
        </p:spPr>
        <p:txBody>
          <a:bodyPr wrap="square" rtlCol="0">
            <a:spAutoFit/>
          </a:bodyPr>
          <a:lstStyle/>
          <a:p>
            <a:pPr marL="571500" indent="-571500">
              <a:buFont typeface="Arial" panose="020B0604020202020204" pitchFamily="34" charset="0"/>
              <a:buChar char="•"/>
            </a:pPr>
            <a:r>
              <a:rPr lang="es-ES" sz="3600" dirty="0">
                <a:solidFill>
                  <a:schemeClr val="bg1"/>
                </a:solidFill>
              </a:rPr>
              <a:t>Los valores en los archivos JSON pueden ser:</a:t>
            </a:r>
          </a:p>
          <a:p>
            <a:pPr marL="1028700" lvl="1" indent="-571500">
              <a:buFont typeface="Arial" panose="020B0604020202020204" pitchFamily="34" charset="0"/>
              <a:buChar char="•"/>
            </a:pPr>
            <a:r>
              <a:rPr lang="es-ES" sz="3600" dirty="0" err="1">
                <a:solidFill>
                  <a:schemeClr val="bg1"/>
                </a:solidFill>
              </a:rPr>
              <a:t>Strings</a:t>
            </a:r>
            <a:r>
              <a:rPr lang="es-ES" sz="3600" dirty="0">
                <a:solidFill>
                  <a:schemeClr val="bg1"/>
                </a:solidFill>
              </a:rPr>
              <a:t>: “Hola”</a:t>
            </a:r>
          </a:p>
          <a:p>
            <a:pPr marL="1028700" lvl="1" indent="-571500">
              <a:buFont typeface="Arial" panose="020B0604020202020204" pitchFamily="34" charset="0"/>
              <a:buChar char="•"/>
            </a:pPr>
            <a:r>
              <a:rPr lang="es-ES" sz="3600" dirty="0">
                <a:solidFill>
                  <a:schemeClr val="bg1"/>
                </a:solidFill>
              </a:rPr>
              <a:t>Números: 5 -20 1,5</a:t>
            </a:r>
          </a:p>
          <a:p>
            <a:pPr marL="1028700" lvl="1" indent="-571500">
              <a:buFont typeface="Arial" panose="020B0604020202020204" pitchFamily="34" charset="0"/>
              <a:buChar char="•"/>
            </a:pPr>
            <a:r>
              <a:rPr lang="es-ES" sz="3600" dirty="0" err="1">
                <a:solidFill>
                  <a:schemeClr val="bg1"/>
                </a:solidFill>
              </a:rPr>
              <a:t>Booleans</a:t>
            </a:r>
            <a:r>
              <a:rPr lang="es-ES" sz="3600" dirty="0">
                <a:solidFill>
                  <a:schemeClr val="bg1"/>
                </a:solidFill>
              </a:rPr>
              <a:t>: true false</a:t>
            </a:r>
          </a:p>
          <a:p>
            <a:pPr marL="1028700" lvl="1" indent="-571500">
              <a:buFont typeface="Arial" panose="020B0604020202020204" pitchFamily="34" charset="0"/>
              <a:buChar char="•"/>
            </a:pPr>
            <a:r>
              <a:rPr lang="es-ES" sz="3600" dirty="0" err="1">
                <a:solidFill>
                  <a:schemeClr val="bg1"/>
                </a:solidFill>
              </a:rPr>
              <a:t>Null</a:t>
            </a:r>
            <a:r>
              <a:rPr lang="es-ES" sz="3600" dirty="0">
                <a:solidFill>
                  <a:schemeClr val="bg1"/>
                </a:solidFill>
              </a:rPr>
              <a:t>: </a:t>
            </a:r>
            <a:r>
              <a:rPr lang="es-ES" sz="3600" dirty="0" err="1">
                <a:solidFill>
                  <a:schemeClr val="bg1"/>
                </a:solidFill>
              </a:rPr>
              <a:t>null</a:t>
            </a:r>
            <a:endParaRPr lang="es-ES" sz="3600" dirty="0">
              <a:solidFill>
                <a:schemeClr val="bg1"/>
              </a:solidFill>
            </a:endParaRPr>
          </a:p>
          <a:p>
            <a:pPr marL="1028700" lvl="1" indent="-571500">
              <a:buFont typeface="Arial" panose="020B0604020202020204" pitchFamily="34" charset="0"/>
              <a:buChar char="•"/>
            </a:pPr>
            <a:r>
              <a:rPr lang="es-ES" sz="3600" dirty="0">
                <a:solidFill>
                  <a:schemeClr val="bg1"/>
                </a:solidFill>
              </a:rPr>
              <a:t>Arreglos: [1,2,3,4] [“</a:t>
            </a:r>
            <a:r>
              <a:rPr lang="es-ES" sz="3600" dirty="0" err="1">
                <a:solidFill>
                  <a:schemeClr val="bg1"/>
                </a:solidFill>
              </a:rPr>
              <a:t>Hola”,”clase</a:t>
            </a:r>
            <a:r>
              <a:rPr lang="es-ES" sz="3600" dirty="0">
                <a:solidFill>
                  <a:schemeClr val="bg1"/>
                </a:solidFill>
              </a:rPr>
              <a:t>”]</a:t>
            </a:r>
          </a:p>
          <a:p>
            <a:pPr marL="1028700" lvl="1" indent="-571500">
              <a:buFont typeface="Arial" panose="020B0604020202020204" pitchFamily="34" charset="0"/>
              <a:buChar char="•"/>
            </a:pPr>
            <a:r>
              <a:rPr lang="es-ES" sz="3600" dirty="0">
                <a:solidFill>
                  <a:schemeClr val="bg1"/>
                </a:solidFill>
              </a:rPr>
              <a:t>Objetos: {“</a:t>
            </a:r>
            <a:r>
              <a:rPr lang="es-ES" sz="3600" dirty="0" err="1">
                <a:solidFill>
                  <a:schemeClr val="bg1"/>
                </a:solidFill>
              </a:rPr>
              <a:t>key</a:t>
            </a:r>
            <a:r>
              <a:rPr lang="es-ES" sz="3600" dirty="0">
                <a:solidFill>
                  <a:schemeClr val="bg1"/>
                </a:solidFill>
              </a:rPr>
              <a:t>”:</a:t>
            </a:r>
            <a:r>
              <a:rPr lang="es-ES" sz="3600" dirty="0" err="1">
                <a:solidFill>
                  <a:schemeClr val="bg1"/>
                </a:solidFill>
              </a:rPr>
              <a:t>value</a:t>
            </a:r>
            <a:r>
              <a:rPr lang="es-ES" sz="3600" dirty="0">
                <a:solidFill>
                  <a:schemeClr val="bg1"/>
                </a:solidFill>
              </a:rPr>
              <a:t>} {“edad”:25}</a:t>
            </a:r>
          </a:p>
          <a:p>
            <a:pPr marL="1028700" lvl="1" indent="-571500">
              <a:buFont typeface="Arial" panose="020B0604020202020204" pitchFamily="34" charset="0"/>
              <a:buChar char="•"/>
            </a:pPr>
            <a:endParaRPr lang="es-CO" sz="3600" dirty="0">
              <a:solidFill>
                <a:schemeClr val="bg1"/>
              </a:solidFill>
            </a:endParaRPr>
          </a:p>
        </p:txBody>
      </p:sp>
    </p:spTree>
    <p:extLst>
      <p:ext uri="{BB962C8B-B14F-4D97-AF65-F5344CB8AC3E}">
        <p14:creationId xmlns:p14="http://schemas.microsoft.com/office/powerpoint/2010/main" val="1632630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F84298-2AFF-441E-A114-869CF1F52FDD}"/>
              </a:ext>
            </a:extLst>
          </p:cNvPr>
          <p:cNvSpPr>
            <a:spLocks noGrp="1"/>
          </p:cNvSpPr>
          <p:nvPr>
            <p:ph type="title"/>
          </p:nvPr>
        </p:nvSpPr>
        <p:spPr>
          <a:xfrm>
            <a:off x="767576" y="654266"/>
            <a:ext cx="7080851" cy="1219633"/>
          </a:xfrm>
        </p:spPr>
        <p:txBody>
          <a:bodyPr>
            <a:normAutofit/>
          </a:bodyPr>
          <a:lstStyle/>
          <a:p>
            <a:r>
              <a:rPr lang="es-ES" dirty="0"/>
              <a:t>Crear JSON</a:t>
            </a:r>
            <a:endParaRPr lang="es-CO" dirty="0"/>
          </a:p>
        </p:txBody>
      </p:sp>
      <p:sp>
        <p:nvSpPr>
          <p:cNvPr id="3" name="CuadroTexto 2">
            <a:extLst>
              <a:ext uri="{FF2B5EF4-FFF2-40B4-BE49-F238E27FC236}">
                <a16:creationId xmlns:a16="http://schemas.microsoft.com/office/drawing/2014/main" id="{5DF0B90F-C345-4177-86F8-33942259BED7}"/>
              </a:ext>
            </a:extLst>
          </p:cNvPr>
          <p:cNvSpPr txBox="1"/>
          <p:nvPr/>
        </p:nvSpPr>
        <p:spPr>
          <a:xfrm>
            <a:off x="272955" y="1873899"/>
            <a:ext cx="11409529" cy="3416320"/>
          </a:xfrm>
          <a:prstGeom prst="rect">
            <a:avLst/>
          </a:prstGeom>
          <a:noFill/>
        </p:spPr>
        <p:txBody>
          <a:bodyPr wrap="square" rtlCol="0">
            <a:spAutoFit/>
          </a:bodyPr>
          <a:lstStyle/>
          <a:p>
            <a:r>
              <a:rPr lang="es-ES" sz="3600" dirty="0">
                <a:solidFill>
                  <a:schemeClr val="bg1"/>
                </a:solidFill>
              </a:rPr>
              <a:t>El proceso de creación de un JSON se conoce como </a:t>
            </a:r>
            <a:r>
              <a:rPr lang="es-ES" sz="3600" b="1" i="1" dirty="0">
                <a:solidFill>
                  <a:schemeClr val="bg1"/>
                </a:solidFill>
              </a:rPr>
              <a:t>serialización</a:t>
            </a:r>
            <a:r>
              <a:rPr lang="es-ES" sz="3600" dirty="0">
                <a:solidFill>
                  <a:schemeClr val="bg1"/>
                </a:solidFill>
              </a:rPr>
              <a:t> de los datos, consistente en codificar un objeto y convertirlo en una secuencia de bytes para almacenarlo en memoria, en una base de datos o en un archivo. El proceso contrario se llama </a:t>
            </a:r>
            <a:r>
              <a:rPr lang="es-ES" sz="3600" b="1" i="1" dirty="0">
                <a:solidFill>
                  <a:schemeClr val="bg1"/>
                </a:solidFill>
              </a:rPr>
              <a:t>deserialización.</a:t>
            </a:r>
          </a:p>
          <a:p>
            <a:endParaRPr lang="es-CO" sz="3600" dirty="0">
              <a:solidFill>
                <a:schemeClr val="bg1"/>
              </a:solidFill>
            </a:endParaRPr>
          </a:p>
        </p:txBody>
      </p:sp>
    </p:spTree>
    <p:extLst>
      <p:ext uri="{BB962C8B-B14F-4D97-AF65-F5344CB8AC3E}">
        <p14:creationId xmlns:p14="http://schemas.microsoft.com/office/powerpoint/2010/main" val="28574463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F84298-2AFF-441E-A114-869CF1F52FDD}"/>
              </a:ext>
            </a:extLst>
          </p:cNvPr>
          <p:cNvSpPr>
            <a:spLocks noGrp="1"/>
          </p:cNvSpPr>
          <p:nvPr>
            <p:ph type="title"/>
          </p:nvPr>
        </p:nvSpPr>
        <p:spPr>
          <a:xfrm>
            <a:off x="767576" y="654266"/>
            <a:ext cx="7080851" cy="1219633"/>
          </a:xfrm>
        </p:spPr>
        <p:txBody>
          <a:bodyPr>
            <a:normAutofit/>
          </a:bodyPr>
          <a:lstStyle/>
          <a:p>
            <a:r>
              <a:rPr lang="es-ES" dirty="0"/>
              <a:t>Crear JSON</a:t>
            </a:r>
            <a:endParaRPr lang="es-CO" dirty="0"/>
          </a:p>
        </p:txBody>
      </p:sp>
      <p:sp>
        <p:nvSpPr>
          <p:cNvPr id="3" name="CuadroTexto 2">
            <a:extLst>
              <a:ext uri="{FF2B5EF4-FFF2-40B4-BE49-F238E27FC236}">
                <a16:creationId xmlns:a16="http://schemas.microsoft.com/office/drawing/2014/main" id="{5DF0B90F-C345-4177-86F8-33942259BED7}"/>
              </a:ext>
            </a:extLst>
          </p:cNvPr>
          <p:cNvSpPr txBox="1"/>
          <p:nvPr/>
        </p:nvSpPr>
        <p:spPr>
          <a:xfrm>
            <a:off x="272955" y="1873899"/>
            <a:ext cx="11409529" cy="1754326"/>
          </a:xfrm>
          <a:prstGeom prst="rect">
            <a:avLst/>
          </a:prstGeom>
          <a:noFill/>
        </p:spPr>
        <p:txBody>
          <a:bodyPr wrap="square" rtlCol="0">
            <a:spAutoFit/>
          </a:bodyPr>
          <a:lstStyle/>
          <a:p>
            <a:r>
              <a:rPr lang="es-ES" sz="3600" dirty="0">
                <a:solidFill>
                  <a:schemeClr val="bg1"/>
                </a:solidFill>
              </a:rPr>
              <a:t>En Python a través del método </a:t>
            </a:r>
            <a:r>
              <a:rPr lang="es-ES" sz="3600" b="1" i="1" dirty="0" err="1">
                <a:solidFill>
                  <a:schemeClr val="bg1"/>
                </a:solidFill>
              </a:rPr>
              <a:t>dump</a:t>
            </a:r>
            <a:endParaRPr lang="es-ES" sz="3600" b="1" i="1" dirty="0">
              <a:solidFill>
                <a:schemeClr val="bg1"/>
              </a:solidFill>
            </a:endParaRPr>
          </a:p>
          <a:p>
            <a:endParaRPr lang="es-ES" sz="3600" b="1" i="1" dirty="0">
              <a:solidFill>
                <a:schemeClr val="bg1"/>
              </a:solidFill>
            </a:endParaRPr>
          </a:p>
          <a:p>
            <a:r>
              <a:rPr lang="es-ES" sz="3600" b="1" i="1" dirty="0" err="1">
                <a:solidFill>
                  <a:schemeClr val="bg1"/>
                </a:solidFill>
              </a:rPr>
              <a:t>dump</a:t>
            </a:r>
            <a:r>
              <a:rPr lang="es-ES" sz="3600" dirty="0">
                <a:solidFill>
                  <a:schemeClr val="bg1"/>
                </a:solidFill>
              </a:rPr>
              <a:t> hace automáticamente la conversión de la llave a </a:t>
            </a:r>
            <a:r>
              <a:rPr lang="es-ES" sz="3600" dirty="0" err="1">
                <a:solidFill>
                  <a:schemeClr val="bg1"/>
                </a:solidFill>
              </a:rPr>
              <a:t>str</a:t>
            </a:r>
            <a:endParaRPr lang="es-CO" sz="3600" b="1" i="1" dirty="0">
              <a:solidFill>
                <a:schemeClr val="bg1"/>
              </a:solidFill>
            </a:endParaRPr>
          </a:p>
        </p:txBody>
      </p:sp>
    </p:spTree>
    <p:extLst>
      <p:ext uri="{BB962C8B-B14F-4D97-AF65-F5344CB8AC3E}">
        <p14:creationId xmlns:p14="http://schemas.microsoft.com/office/powerpoint/2010/main" val="6865957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F84298-2AFF-441E-A114-869CF1F52FDD}"/>
              </a:ext>
            </a:extLst>
          </p:cNvPr>
          <p:cNvSpPr>
            <a:spLocks noGrp="1"/>
          </p:cNvSpPr>
          <p:nvPr>
            <p:ph type="title"/>
          </p:nvPr>
        </p:nvSpPr>
        <p:spPr>
          <a:xfrm>
            <a:off x="767576" y="654266"/>
            <a:ext cx="7080851" cy="1219633"/>
          </a:xfrm>
        </p:spPr>
        <p:txBody>
          <a:bodyPr>
            <a:normAutofit/>
          </a:bodyPr>
          <a:lstStyle/>
          <a:p>
            <a:r>
              <a:rPr lang="es-ES" dirty="0"/>
              <a:t>Serializar JSON</a:t>
            </a:r>
            <a:endParaRPr lang="es-CO" dirty="0"/>
          </a:p>
        </p:txBody>
      </p:sp>
      <p:sp>
        <p:nvSpPr>
          <p:cNvPr id="3" name="CuadroTexto 2">
            <a:extLst>
              <a:ext uri="{FF2B5EF4-FFF2-40B4-BE49-F238E27FC236}">
                <a16:creationId xmlns:a16="http://schemas.microsoft.com/office/drawing/2014/main" id="{5DF0B90F-C345-4177-86F8-33942259BED7}"/>
              </a:ext>
            </a:extLst>
          </p:cNvPr>
          <p:cNvSpPr txBox="1"/>
          <p:nvPr/>
        </p:nvSpPr>
        <p:spPr>
          <a:xfrm>
            <a:off x="272955" y="1873899"/>
            <a:ext cx="11491415" cy="1200329"/>
          </a:xfrm>
          <a:prstGeom prst="rect">
            <a:avLst/>
          </a:prstGeom>
          <a:noFill/>
        </p:spPr>
        <p:txBody>
          <a:bodyPr wrap="square" rtlCol="0">
            <a:spAutoFit/>
          </a:bodyPr>
          <a:lstStyle/>
          <a:p>
            <a:r>
              <a:rPr lang="es-ES" sz="3600" dirty="0">
                <a:solidFill>
                  <a:schemeClr val="bg1"/>
                </a:solidFill>
              </a:rPr>
              <a:t>Para serializar un objeto (diccionario, lista, tupla) en Python podemos importar la librería </a:t>
            </a:r>
            <a:r>
              <a:rPr lang="es-ES" sz="3600" dirty="0" err="1">
                <a:solidFill>
                  <a:schemeClr val="bg1"/>
                </a:solidFill>
              </a:rPr>
              <a:t>json</a:t>
            </a:r>
            <a:r>
              <a:rPr lang="es-ES" sz="3600" dirty="0">
                <a:solidFill>
                  <a:schemeClr val="bg1"/>
                </a:solidFill>
              </a:rPr>
              <a:t> y utilizar el método </a:t>
            </a:r>
            <a:r>
              <a:rPr lang="es-ES" sz="3600" dirty="0" err="1">
                <a:solidFill>
                  <a:schemeClr val="bg1"/>
                </a:solidFill>
              </a:rPr>
              <a:t>dump</a:t>
            </a:r>
            <a:r>
              <a:rPr lang="es-ES" sz="3600" dirty="0">
                <a:solidFill>
                  <a:schemeClr val="bg1"/>
                </a:solidFill>
              </a:rPr>
              <a:t>:</a:t>
            </a:r>
            <a:endParaRPr lang="es-CO" sz="3600" b="1" i="1" dirty="0">
              <a:solidFill>
                <a:schemeClr val="bg1"/>
              </a:solidFill>
            </a:endParaRPr>
          </a:p>
        </p:txBody>
      </p:sp>
      <p:pic>
        <p:nvPicPr>
          <p:cNvPr id="6" name="Imagen 5">
            <a:extLst>
              <a:ext uri="{FF2B5EF4-FFF2-40B4-BE49-F238E27FC236}">
                <a16:creationId xmlns:a16="http://schemas.microsoft.com/office/drawing/2014/main" id="{901A74AE-CECE-49B5-B3AD-C86AC57DAD42}"/>
              </a:ext>
            </a:extLst>
          </p:cNvPr>
          <p:cNvPicPr>
            <a:picLocks noChangeAspect="1"/>
          </p:cNvPicPr>
          <p:nvPr/>
        </p:nvPicPr>
        <p:blipFill>
          <a:blip r:embed="rId2"/>
          <a:stretch>
            <a:fillRect/>
          </a:stretch>
        </p:blipFill>
        <p:spPr>
          <a:xfrm>
            <a:off x="4849931" y="3074228"/>
            <a:ext cx="2506212" cy="3619500"/>
          </a:xfrm>
          <a:prstGeom prst="rect">
            <a:avLst/>
          </a:prstGeom>
        </p:spPr>
      </p:pic>
    </p:spTree>
    <p:extLst>
      <p:ext uri="{BB962C8B-B14F-4D97-AF65-F5344CB8AC3E}">
        <p14:creationId xmlns:p14="http://schemas.microsoft.com/office/powerpoint/2010/main" val="29112748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E570B8-8F8A-490E-9F92-41F91D3694D5}"/>
              </a:ext>
            </a:extLst>
          </p:cNvPr>
          <p:cNvSpPr>
            <a:spLocks noGrp="1"/>
          </p:cNvSpPr>
          <p:nvPr>
            <p:ph type="title"/>
          </p:nvPr>
        </p:nvSpPr>
        <p:spPr>
          <a:xfrm>
            <a:off x="822167" y="1050050"/>
            <a:ext cx="7080851" cy="1219633"/>
          </a:xfrm>
        </p:spPr>
        <p:txBody>
          <a:bodyPr>
            <a:normAutofit fontScale="90000"/>
          </a:bodyPr>
          <a:lstStyle/>
          <a:p>
            <a:r>
              <a:rPr lang="es-ES" dirty="0"/>
              <a:t>Temario</a:t>
            </a:r>
            <a:br>
              <a:rPr lang="es-ES" dirty="0"/>
            </a:br>
            <a:endParaRPr lang="es-CO" dirty="0"/>
          </a:p>
        </p:txBody>
      </p:sp>
      <p:sp>
        <p:nvSpPr>
          <p:cNvPr id="3" name="CuadroTexto 2">
            <a:extLst>
              <a:ext uri="{FF2B5EF4-FFF2-40B4-BE49-F238E27FC236}">
                <a16:creationId xmlns:a16="http://schemas.microsoft.com/office/drawing/2014/main" id="{6BDD0F31-CB3E-4C0A-B47D-E02355CD61DD}"/>
              </a:ext>
            </a:extLst>
          </p:cNvPr>
          <p:cNvSpPr txBox="1"/>
          <p:nvPr/>
        </p:nvSpPr>
        <p:spPr>
          <a:xfrm>
            <a:off x="941695" y="2388358"/>
            <a:ext cx="8625385" cy="1754326"/>
          </a:xfrm>
          <a:prstGeom prst="rect">
            <a:avLst/>
          </a:prstGeom>
          <a:noFill/>
        </p:spPr>
        <p:txBody>
          <a:bodyPr wrap="square" rtlCol="0">
            <a:spAutoFit/>
          </a:bodyPr>
          <a:lstStyle/>
          <a:p>
            <a:pPr marL="285750" indent="-285750">
              <a:buFont typeface="Arial" panose="020B0604020202020204" pitchFamily="34" charset="0"/>
              <a:buChar char="•"/>
            </a:pPr>
            <a:r>
              <a:rPr lang="es-ES" sz="3600" dirty="0">
                <a:solidFill>
                  <a:schemeClr val="bg1"/>
                </a:solidFill>
              </a:rPr>
              <a:t>JSON</a:t>
            </a:r>
          </a:p>
          <a:p>
            <a:pPr marL="285750" indent="-285750">
              <a:buFont typeface="Arial" panose="020B0604020202020204" pitchFamily="34" charset="0"/>
              <a:buChar char="•"/>
            </a:pPr>
            <a:r>
              <a:rPr lang="es-ES" sz="3600" dirty="0">
                <a:solidFill>
                  <a:schemeClr val="bg1"/>
                </a:solidFill>
              </a:rPr>
              <a:t>CSV</a:t>
            </a:r>
            <a:endParaRPr lang="es-CO" sz="3600" dirty="0">
              <a:solidFill>
                <a:schemeClr val="bg1"/>
              </a:solidFill>
            </a:endParaRPr>
          </a:p>
          <a:p>
            <a:pPr marL="285750" indent="-285750">
              <a:buFont typeface="Arial" panose="020B0604020202020204" pitchFamily="34" charset="0"/>
              <a:buChar char="•"/>
            </a:pPr>
            <a:endParaRPr lang="es-CO" sz="3600" dirty="0">
              <a:solidFill>
                <a:schemeClr val="bg1"/>
              </a:solidFill>
            </a:endParaRPr>
          </a:p>
        </p:txBody>
      </p:sp>
    </p:spTree>
    <p:extLst>
      <p:ext uri="{BB962C8B-B14F-4D97-AF65-F5344CB8AC3E}">
        <p14:creationId xmlns:p14="http://schemas.microsoft.com/office/powerpoint/2010/main" val="2333682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F84298-2AFF-441E-A114-869CF1F52FDD}"/>
              </a:ext>
            </a:extLst>
          </p:cNvPr>
          <p:cNvSpPr>
            <a:spLocks noGrp="1"/>
          </p:cNvSpPr>
          <p:nvPr>
            <p:ph type="title"/>
          </p:nvPr>
        </p:nvSpPr>
        <p:spPr>
          <a:xfrm>
            <a:off x="767576" y="654266"/>
            <a:ext cx="7080851" cy="1219633"/>
          </a:xfrm>
        </p:spPr>
        <p:txBody>
          <a:bodyPr/>
          <a:lstStyle/>
          <a:p>
            <a:r>
              <a:rPr lang="es-ES" dirty="0"/>
              <a:t>Persistencia de datos</a:t>
            </a:r>
            <a:endParaRPr lang="es-CO" dirty="0"/>
          </a:p>
        </p:txBody>
      </p:sp>
      <p:sp>
        <p:nvSpPr>
          <p:cNvPr id="4" name="CuadroTexto 3">
            <a:extLst>
              <a:ext uri="{FF2B5EF4-FFF2-40B4-BE49-F238E27FC236}">
                <a16:creationId xmlns:a16="http://schemas.microsoft.com/office/drawing/2014/main" id="{6059AFA1-1B21-4B9F-8F76-ACE3D30DFB4E}"/>
              </a:ext>
            </a:extLst>
          </p:cNvPr>
          <p:cNvSpPr txBox="1"/>
          <p:nvPr/>
        </p:nvSpPr>
        <p:spPr>
          <a:xfrm>
            <a:off x="767576" y="2018617"/>
            <a:ext cx="10604310" cy="3970318"/>
          </a:xfrm>
          <a:prstGeom prst="rect">
            <a:avLst/>
          </a:prstGeom>
          <a:noFill/>
        </p:spPr>
        <p:txBody>
          <a:bodyPr wrap="square" rtlCol="0">
            <a:spAutoFit/>
          </a:bodyPr>
          <a:lstStyle/>
          <a:p>
            <a:r>
              <a:rPr lang="es-ES" sz="3600" dirty="0">
                <a:solidFill>
                  <a:schemeClr val="bg1"/>
                </a:solidFill>
              </a:rPr>
              <a:t>En la vida real, las aplicaciones funcionan con persistencia de datos. Cada vez que se realiza un cambio, se agrega un producto, se elimina un producto, entre otros. Esa información se almacena en un fichero (archivo), o en una base de datos. De esta manera la información persiste, y las aplicaciones se vuelven mas confiables</a:t>
            </a:r>
            <a:endParaRPr lang="es-CO" sz="3600" dirty="0">
              <a:solidFill>
                <a:schemeClr val="bg1"/>
              </a:solidFill>
            </a:endParaRPr>
          </a:p>
        </p:txBody>
      </p:sp>
    </p:spTree>
    <p:extLst>
      <p:ext uri="{BB962C8B-B14F-4D97-AF65-F5344CB8AC3E}">
        <p14:creationId xmlns:p14="http://schemas.microsoft.com/office/powerpoint/2010/main" val="32204952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F84298-2AFF-441E-A114-869CF1F52FDD}"/>
              </a:ext>
            </a:extLst>
          </p:cNvPr>
          <p:cNvSpPr>
            <a:spLocks noGrp="1"/>
          </p:cNvSpPr>
          <p:nvPr>
            <p:ph type="title"/>
          </p:nvPr>
        </p:nvSpPr>
        <p:spPr>
          <a:xfrm>
            <a:off x="767576" y="654266"/>
            <a:ext cx="7080851" cy="1219633"/>
          </a:xfrm>
        </p:spPr>
        <p:txBody>
          <a:bodyPr/>
          <a:lstStyle/>
          <a:p>
            <a:r>
              <a:rPr lang="es-ES" dirty="0"/>
              <a:t>Persistencia de datos</a:t>
            </a:r>
            <a:endParaRPr lang="es-CO" dirty="0"/>
          </a:p>
        </p:txBody>
      </p:sp>
      <p:sp>
        <p:nvSpPr>
          <p:cNvPr id="4" name="CuadroTexto 3">
            <a:extLst>
              <a:ext uri="{FF2B5EF4-FFF2-40B4-BE49-F238E27FC236}">
                <a16:creationId xmlns:a16="http://schemas.microsoft.com/office/drawing/2014/main" id="{6059AFA1-1B21-4B9F-8F76-ACE3D30DFB4E}"/>
              </a:ext>
            </a:extLst>
          </p:cNvPr>
          <p:cNvSpPr txBox="1"/>
          <p:nvPr/>
        </p:nvSpPr>
        <p:spPr>
          <a:xfrm>
            <a:off x="767576" y="2018617"/>
            <a:ext cx="10604310" cy="2862322"/>
          </a:xfrm>
          <a:prstGeom prst="rect">
            <a:avLst/>
          </a:prstGeom>
          <a:noFill/>
        </p:spPr>
        <p:txBody>
          <a:bodyPr wrap="square" rtlCol="0">
            <a:spAutoFit/>
          </a:bodyPr>
          <a:lstStyle/>
          <a:p>
            <a:r>
              <a:rPr lang="es-ES" sz="3600" dirty="0">
                <a:solidFill>
                  <a:schemeClr val="bg1"/>
                </a:solidFill>
              </a:rPr>
              <a:t>Se llama persistencia a la capacidad de guardar la información de un programa para poder</a:t>
            </a:r>
          </a:p>
          <a:p>
            <a:r>
              <a:rPr lang="es-ES" sz="3600" dirty="0">
                <a:solidFill>
                  <a:schemeClr val="bg1"/>
                </a:solidFill>
              </a:rPr>
              <a:t>volver a utilizarla en otro momento. Es lo que los usuarios conocen como Guardar el archivo y</a:t>
            </a:r>
          </a:p>
          <a:p>
            <a:r>
              <a:rPr lang="es-ES" sz="3600" dirty="0">
                <a:solidFill>
                  <a:schemeClr val="bg1"/>
                </a:solidFill>
              </a:rPr>
              <a:t>después Abrir el archivo.</a:t>
            </a:r>
            <a:endParaRPr lang="es-CO" sz="3600" dirty="0">
              <a:solidFill>
                <a:schemeClr val="bg1"/>
              </a:solidFill>
            </a:endParaRPr>
          </a:p>
        </p:txBody>
      </p:sp>
    </p:spTree>
    <p:extLst>
      <p:ext uri="{BB962C8B-B14F-4D97-AF65-F5344CB8AC3E}">
        <p14:creationId xmlns:p14="http://schemas.microsoft.com/office/powerpoint/2010/main" val="18320896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F84298-2AFF-441E-A114-869CF1F52FDD}"/>
              </a:ext>
            </a:extLst>
          </p:cNvPr>
          <p:cNvSpPr>
            <a:spLocks noGrp="1"/>
          </p:cNvSpPr>
          <p:nvPr>
            <p:ph type="title"/>
          </p:nvPr>
        </p:nvSpPr>
        <p:spPr>
          <a:xfrm>
            <a:off x="767576" y="654266"/>
            <a:ext cx="7080851" cy="1219633"/>
          </a:xfrm>
        </p:spPr>
        <p:txBody>
          <a:bodyPr/>
          <a:lstStyle/>
          <a:p>
            <a:r>
              <a:rPr lang="es-ES" dirty="0"/>
              <a:t>Persistencia de datos</a:t>
            </a:r>
            <a:endParaRPr lang="es-CO" dirty="0"/>
          </a:p>
        </p:txBody>
      </p:sp>
      <p:sp>
        <p:nvSpPr>
          <p:cNvPr id="4" name="CuadroTexto 3">
            <a:extLst>
              <a:ext uri="{FF2B5EF4-FFF2-40B4-BE49-F238E27FC236}">
                <a16:creationId xmlns:a16="http://schemas.microsoft.com/office/drawing/2014/main" id="{6059AFA1-1B21-4B9F-8F76-ACE3D30DFB4E}"/>
              </a:ext>
            </a:extLst>
          </p:cNvPr>
          <p:cNvSpPr txBox="1"/>
          <p:nvPr/>
        </p:nvSpPr>
        <p:spPr>
          <a:xfrm>
            <a:off x="767576" y="2018617"/>
            <a:ext cx="10604310" cy="3416320"/>
          </a:xfrm>
          <a:prstGeom prst="rect">
            <a:avLst/>
          </a:prstGeom>
          <a:noFill/>
        </p:spPr>
        <p:txBody>
          <a:bodyPr wrap="square" rtlCol="0">
            <a:spAutoFit/>
          </a:bodyPr>
          <a:lstStyle/>
          <a:p>
            <a:r>
              <a:rPr lang="es-ES" sz="3600" dirty="0">
                <a:solidFill>
                  <a:schemeClr val="bg1"/>
                </a:solidFill>
              </a:rPr>
              <a:t>La información es recolectada y almacenada para posteriormente ser recuperada y usada.</a:t>
            </a:r>
          </a:p>
          <a:p>
            <a:endParaRPr lang="es-ES" sz="3600" dirty="0">
              <a:solidFill>
                <a:schemeClr val="bg1"/>
              </a:solidFill>
            </a:endParaRPr>
          </a:p>
          <a:p>
            <a:r>
              <a:rPr lang="es-ES" sz="3600" dirty="0">
                <a:solidFill>
                  <a:schemeClr val="bg1"/>
                </a:solidFill>
              </a:rPr>
              <a:t>La disposición de una colección de datos con algún grado de afinidad entre sí, y que es almacenada en una sola unidad de información, es denominada </a:t>
            </a:r>
            <a:r>
              <a:rPr lang="es-ES" sz="3600" b="1" dirty="0">
                <a:solidFill>
                  <a:schemeClr val="bg1"/>
                </a:solidFill>
              </a:rPr>
              <a:t>Archivo.</a:t>
            </a:r>
            <a:endParaRPr lang="es-CO" sz="3600" dirty="0">
              <a:solidFill>
                <a:schemeClr val="bg1"/>
              </a:solidFill>
            </a:endParaRPr>
          </a:p>
        </p:txBody>
      </p:sp>
    </p:spTree>
    <p:extLst>
      <p:ext uri="{BB962C8B-B14F-4D97-AF65-F5344CB8AC3E}">
        <p14:creationId xmlns:p14="http://schemas.microsoft.com/office/powerpoint/2010/main" val="16952768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F84298-2AFF-441E-A114-869CF1F52FDD}"/>
              </a:ext>
            </a:extLst>
          </p:cNvPr>
          <p:cNvSpPr>
            <a:spLocks noGrp="1"/>
          </p:cNvSpPr>
          <p:nvPr>
            <p:ph type="title"/>
          </p:nvPr>
        </p:nvSpPr>
        <p:spPr>
          <a:xfrm>
            <a:off x="767576" y="654266"/>
            <a:ext cx="7080851" cy="1219633"/>
          </a:xfrm>
        </p:spPr>
        <p:txBody>
          <a:bodyPr>
            <a:normAutofit fontScale="90000"/>
          </a:bodyPr>
          <a:lstStyle/>
          <a:p>
            <a:r>
              <a:rPr lang="es-ES" dirty="0"/>
              <a:t>JSON (JavaScript </a:t>
            </a:r>
            <a:r>
              <a:rPr lang="es-ES" dirty="0" err="1"/>
              <a:t>Object</a:t>
            </a:r>
            <a:r>
              <a:rPr lang="es-ES" dirty="0"/>
              <a:t> </a:t>
            </a:r>
            <a:r>
              <a:rPr lang="es-ES" dirty="0" err="1"/>
              <a:t>Notation</a:t>
            </a:r>
            <a:r>
              <a:rPr lang="es-ES" dirty="0"/>
              <a:t>)</a:t>
            </a:r>
            <a:endParaRPr lang="es-CO" dirty="0"/>
          </a:p>
        </p:txBody>
      </p:sp>
      <p:sp>
        <p:nvSpPr>
          <p:cNvPr id="3" name="CuadroTexto 2">
            <a:extLst>
              <a:ext uri="{FF2B5EF4-FFF2-40B4-BE49-F238E27FC236}">
                <a16:creationId xmlns:a16="http://schemas.microsoft.com/office/drawing/2014/main" id="{5DF0B90F-C345-4177-86F8-33942259BED7}"/>
              </a:ext>
            </a:extLst>
          </p:cNvPr>
          <p:cNvSpPr txBox="1"/>
          <p:nvPr/>
        </p:nvSpPr>
        <p:spPr>
          <a:xfrm>
            <a:off x="272955" y="1873899"/>
            <a:ext cx="11409529" cy="6124754"/>
          </a:xfrm>
          <a:prstGeom prst="rect">
            <a:avLst/>
          </a:prstGeom>
          <a:noFill/>
        </p:spPr>
        <p:txBody>
          <a:bodyPr wrap="square" rtlCol="0">
            <a:spAutoFit/>
          </a:bodyPr>
          <a:lstStyle/>
          <a:p>
            <a:pPr marL="571500" indent="-571500">
              <a:buFont typeface="Arial" panose="020B0604020202020204" pitchFamily="34" charset="0"/>
              <a:buChar char="•"/>
            </a:pPr>
            <a:r>
              <a:rPr lang="es-ES" sz="3200" dirty="0">
                <a:solidFill>
                  <a:schemeClr val="bg1"/>
                </a:solidFill>
              </a:rPr>
              <a:t>Son formatos de texto para guardar y modificar diversos tipos de datos</a:t>
            </a:r>
          </a:p>
          <a:p>
            <a:pPr marL="571500" indent="-571500">
              <a:buFont typeface="Arial" panose="020B0604020202020204" pitchFamily="34" charset="0"/>
              <a:buChar char="•"/>
            </a:pPr>
            <a:r>
              <a:rPr lang="es-ES" sz="3200" dirty="0">
                <a:solidFill>
                  <a:schemeClr val="bg1"/>
                </a:solidFill>
              </a:rPr>
              <a:t>Formato para la </a:t>
            </a:r>
            <a:r>
              <a:rPr lang="es-ES" sz="3200" dirty="0" err="1">
                <a:solidFill>
                  <a:schemeClr val="bg1"/>
                </a:solidFill>
              </a:rPr>
              <a:t>represantación</a:t>
            </a:r>
            <a:r>
              <a:rPr lang="es-ES" sz="3200" dirty="0">
                <a:solidFill>
                  <a:schemeClr val="bg1"/>
                </a:solidFill>
              </a:rPr>
              <a:t> de dato, similar a </a:t>
            </a:r>
            <a:r>
              <a:rPr lang="es-ES" sz="3200" dirty="0" err="1">
                <a:solidFill>
                  <a:schemeClr val="bg1"/>
                </a:solidFill>
              </a:rPr>
              <a:t>xml</a:t>
            </a:r>
            <a:r>
              <a:rPr lang="es-ES" sz="3200" dirty="0">
                <a:solidFill>
                  <a:schemeClr val="bg1"/>
                </a:solidFill>
              </a:rPr>
              <a:t> o </a:t>
            </a:r>
            <a:r>
              <a:rPr lang="es-ES" sz="3200" dirty="0" err="1">
                <a:solidFill>
                  <a:schemeClr val="bg1"/>
                </a:solidFill>
              </a:rPr>
              <a:t>html</a:t>
            </a:r>
            <a:r>
              <a:rPr lang="es-ES" sz="3200" dirty="0">
                <a:solidFill>
                  <a:schemeClr val="bg1"/>
                </a:solidFill>
              </a:rPr>
              <a:t>.</a:t>
            </a:r>
          </a:p>
          <a:p>
            <a:pPr marL="571500" indent="-571500">
              <a:buFont typeface="Arial" panose="020B0604020202020204" pitchFamily="34" charset="0"/>
              <a:buChar char="•"/>
            </a:pPr>
            <a:r>
              <a:rPr lang="es-ES" sz="3200" dirty="0">
                <a:solidFill>
                  <a:schemeClr val="bg1"/>
                </a:solidFill>
              </a:rPr>
              <a:t>Usado </a:t>
            </a:r>
            <a:r>
              <a:rPr lang="es-ES" sz="3200" dirty="0" err="1">
                <a:solidFill>
                  <a:schemeClr val="bg1"/>
                </a:solidFill>
              </a:rPr>
              <a:t>comunmente</a:t>
            </a:r>
            <a:r>
              <a:rPr lang="es-ES" sz="3200" dirty="0">
                <a:solidFill>
                  <a:schemeClr val="bg1"/>
                </a:solidFill>
              </a:rPr>
              <a:t> para </a:t>
            </a:r>
            <a:r>
              <a:rPr lang="es-ES" sz="3200" dirty="0" err="1">
                <a:solidFill>
                  <a:schemeClr val="bg1"/>
                </a:solidFill>
              </a:rPr>
              <a:t>APIs</a:t>
            </a:r>
            <a:r>
              <a:rPr lang="es-ES" sz="3200" dirty="0">
                <a:solidFill>
                  <a:schemeClr val="bg1"/>
                </a:solidFill>
              </a:rPr>
              <a:t> (</a:t>
            </a:r>
            <a:r>
              <a:rPr lang="es-ES" sz="3200" dirty="0" err="1">
                <a:solidFill>
                  <a:schemeClr val="bg1"/>
                </a:solidFill>
              </a:rPr>
              <a:t>Application</a:t>
            </a:r>
            <a:r>
              <a:rPr lang="es-ES" sz="3200" dirty="0">
                <a:solidFill>
                  <a:schemeClr val="bg1"/>
                </a:solidFill>
              </a:rPr>
              <a:t> </a:t>
            </a:r>
            <a:r>
              <a:rPr lang="es-ES" sz="3200" dirty="0" err="1">
                <a:solidFill>
                  <a:schemeClr val="bg1"/>
                </a:solidFill>
              </a:rPr>
              <a:t>Programming</a:t>
            </a:r>
            <a:r>
              <a:rPr lang="es-ES" sz="3200" dirty="0">
                <a:solidFill>
                  <a:schemeClr val="bg1"/>
                </a:solidFill>
              </a:rPr>
              <a:t> Interface) y Archivos de configuración. Juegos, editores de texto…</a:t>
            </a:r>
          </a:p>
          <a:p>
            <a:pPr marL="571500" indent="-571500">
              <a:buFont typeface="Arial" panose="020B0604020202020204" pitchFamily="34" charset="0"/>
              <a:buChar char="•"/>
            </a:pPr>
            <a:r>
              <a:rPr lang="es-ES" sz="3200" dirty="0">
                <a:solidFill>
                  <a:schemeClr val="bg1"/>
                </a:solidFill>
              </a:rPr>
              <a:t>Ligero y fácil de leer/escribir</a:t>
            </a:r>
          </a:p>
          <a:p>
            <a:pPr marL="571500" indent="-571500">
              <a:buFont typeface="Arial" panose="020B0604020202020204" pitchFamily="34" charset="0"/>
              <a:buChar char="•"/>
            </a:pPr>
            <a:r>
              <a:rPr lang="es-ES" sz="3200" dirty="0">
                <a:solidFill>
                  <a:schemeClr val="bg1"/>
                </a:solidFill>
              </a:rPr>
              <a:t>Fácil de comprender para los desarrolladores (leer-escribir)</a:t>
            </a:r>
          </a:p>
          <a:p>
            <a:pPr marL="571500" indent="-571500">
              <a:buFont typeface="Arial" panose="020B0604020202020204" pitchFamily="34" charset="0"/>
              <a:buChar char="•"/>
            </a:pPr>
            <a:r>
              <a:rPr lang="es-ES" sz="3200" dirty="0">
                <a:solidFill>
                  <a:schemeClr val="bg1"/>
                </a:solidFill>
              </a:rPr>
              <a:t>Fácil de interpretar para las máquinas (analizar-generar)</a:t>
            </a:r>
          </a:p>
          <a:p>
            <a:pPr marL="571500" indent="-571500">
              <a:buFont typeface="Arial" panose="020B0604020202020204" pitchFamily="34" charset="0"/>
              <a:buChar char="•"/>
            </a:pPr>
            <a:endParaRPr lang="es-ES" sz="3200" dirty="0">
              <a:solidFill>
                <a:schemeClr val="bg1"/>
              </a:solidFill>
            </a:endParaRPr>
          </a:p>
          <a:p>
            <a:endParaRPr lang="es-ES" sz="3600" dirty="0">
              <a:solidFill>
                <a:schemeClr val="bg1"/>
              </a:solidFill>
            </a:endParaRPr>
          </a:p>
          <a:p>
            <a:endParaRPr lang="es-CO" sz="3600" dirty="0">
              <a:solidFill>
                <a:schemeClr val="bg1"/>
              </a:solidFill>
            </a:endParaRPr>
          </a:p>
        </p:txBody>
      </p:sp>
    </p:spTree>
    <p:extLst>
      <p:ext uri="{BB962C8B-B14F-4D97-AF65-F5344CB8AC3E}">
        <p14:creationId xmlns:p14="http://schemas.microsoft.com/office/powerpoint/2010/main" val="17027306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F84298-2AFF-441E-A114-869CF1F52FDD}"/>
              </a:ext>
            </a:extLst>
          </p:cNvPr>
          <p:cNvSpPr>
            <a:spLocks noGrp="1"/>
          </p:cNvSpPr>
          <p:nvPr>
            <p:ph type="title"/>
          </p:nvPr>
        </p:nvSpPr>
        <p:spPr>
          <a:xfrm>
            <a:off x="767576" y="654266"/>
            <a:ext cx="7080851" cy="1219633"/>
          </a:xfrm>
        </p:spPr>
        <p:txBody>
          <a:bodyPr>
            <a:normAutofit fontScale="90000"/>
          </a:bodyPr>
          <a:lstStyle/>
          <a:p>
            <a:r>
              <a:rPr lang="es-ES" dirty="0"/>
              <a:t>JSON (JavaScript </a:t>
            </a:r>
            <a:r>
              <a:rPr lang="es-ES" dirty="0" err="1"/>
              <a:t>Object</a:t>
            </a:r>
            <a:r>
              <a:rPr lang="es-ES" dirty="0"/>
              <a:t> </a:t>
            </a:r>
            <a:r>
              <a:rPr lang="es-ES" dirty="0" err="1"/>
              <a:t>Notation</a:t>
            </a:r>
            <a:r>
              <a:rPr lang="es-ES" dirty="0"/>
              <a:t>)</a:t>
            </a:r>
            <a:endParaRPr lang="es-CO" dirty="0"/>
          </a:p>
        </p:txBody>
      </p:sp>
      <p:sp>
        <p:nvSpPr>
          <p:cNvPr id="3" name="CuadroTexto 2">
            <a:extLst>
              <a:ext uri="{FF2B5EF4-FFF2-40B4-BE49-F238E27FC236}">
                <a16:creationId xmlns:a16="http://schemas.microsoft.com/office/drawing/2014/main" id="{5DF0B90F-C345-4177-86F8-33942259BED7}"/>
              </a:ext>
            </a:extLst>
          </p:cNvPr>
          <p:cNvSpPr txBox="1"/>
          <p:nvPr/>
        </p:nvSpPr>
        <p:spPr>
          <a:xfrm>
            <a:off x="272955" y="1873899"/>
            <a:ext cx="11409529" cy="3662541"/>
          </a:xfrm>
          <a:prstGeom prst="rect">
            <a:avLst/>
          </a:prstGeom>
          <a:noFill/>
        </p:spPr>
        <p:txBody>
          <a:bodyPr wrap="square" rtlCol="0">
            <a:spAutoFit/>
          </a:bodyPr>
          <a:lstStyle/>
          <a:p>
            <a:pPr marL="571500" indent="-571500">
              <a:buFont typeface="Arial" panose="020B0604020202020204" pitchFamily="34" charset="0"/>
              <a:buChar char="•"/>
            </a:pPr>
            <a:r>
              <a:rPr lang="es-ES" sz="3200" dirty="0">
                <a:solidFill>
                  <a:schemeClr val="bg1"/>
                </a:solidFill>
              </a:rPr>
              <a:t>JSON es un formato de texto que es completamente independiente del lenguaje, pero utiliza convenciones que son familiares para los programadores. </a:t>
            </a:r>
          </a:p>
          <a:p>
            <a:pPr marL="571500" indent="-571500">
              <a:buFont typeface="Arial" panose="020B0604020202020204" pitchFamily="34" charset="0"/>
              <a:buChar char="•"/>
            </a:pPr>
            <a:r>
              <a:rPr lang="es-ES" sz="3200" dirty="0">
                <a:solidFill>
                  <a:schemeClr val="bg1"/>
                </a:solidFill>
              </a:rPr>
              <a:t>Jerarquía de datos</a:t>
            </a:r>
          </a:p>
          <a:p>
            <a:pPr marL="571500" indent="-571500">
              <a:buFont typeface="Arial" panose="020B0604020202020204" pitchFamily="34" charset="0"/>
              <a:buChar char="•"/>
            </a:pPr>
            <a:r>
              <a:rPr lang="es-ES" sz="3200" dirty="0">
                <a:solidFill>
                  <a:schemeClr val="bg1"/>
                </a:solidFill>
              </a:rPr>
              <a:t>Inclusión de un paquete de Python para la manipulación</a:t>
            </a:r>
          </a:p>
          <a:p>
            <a:endParaRPr lang="es-ES" sz="3600" dirty="0">
              <a:solidFill>
                <a:schemeClr val="bg1"/>
              </a:solidFill>
            </a:endParaRPr>
          </a:p>
          <a:p>
            <a:endParaRPr lang="es-CO" sz="3600" dirty="0">
              <a:solidFill>
                <a:schemeClr val="bg1"/>
              </a:solidFill>
            </a:endParaRPr>
          </a:p>
        </p:txBody>
      </p:sp>
    </p:spTree>
    <p:extLst>
      <p:ext uri="{BB962C8B-B14F-4D97-AF65-F5344CB8AC3E}">
        <p14:creationId xmlns:p14="http://schemas.microsoft.com/office/powerpoint/2010/main" val="6769950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F84298-2AFF-441E-A114-869CF1F52FDD}"/>
              </a:ext>
            </a:extLst>
          </p:cNvPr>
          <p:cNvSpPr>
            <a:spLocks noGrp="1"/>
          </p:cNvSpPr>
          <p:nvPr>
            <p:ph type="title"/>
          </p:nvPr>
        </p:nvSpPr>
        <p:spPr>
          <a:xfrm>
            <a:off x="767576" y="654266"/>
            <a:ext cx="7080851" cy="1219633"/>
          </a:xfrm>
        </p:spPr>
        <p:txBody>
          <a:bodyPr>
            <a:normAutofit/>
          </a:bodyPr>
          <a:lstStyle/>
          <a:p>
            <a:r>
              <a:rPr lang="es-ES" dirty="0"/>
              <a:t>Usos de JSON</a:t>
            </a:r>
            <a:endParaRPr lang="es-CO" dirty="0"/>
          </a:p>
        </p:txBody>
      </p:sp>
      <p:sp>
        <p:nvSpPr>
          <p:cNvPr id="3" name="CuadroTexto 2">
            <a:extLst>
              <a:ext uri="{FF2B5EF4-FFF2-40B4-BE49-F238E27FC236}">
                <a16:creationId xmlns:a16="http://schemas.microsoft.com/office/drawing/2014/main" id="{5DF0B90F-C345-4177-86F8-33942259BED7}"/>
              </a:ext>
            </a:extLst>
          </p:cNvPr>
          <p:cNvSpPr txBox="1"/>
          <p:nvPr/>
        </p:nvSpPr>
        <p:spPr>
          <a:xfrm>
            <a:off x="218363" y="1873899"/>
            <a:ext cx="11409529" cy="4585871"/>
          </a:xfrm>
          <a:prstGeom prst="rect">
            <a:avLst/>
          </a:prstGeom>
          <a:noFill/>
        </p:spPr>
        <p:txBody>
          <a:bodyPr wrap="square" rtlCol="0">
            <a:spAutoFit/>
          </a:bodyPr>
          <a:lstStyle/>
          <a:p>
            <a:pPr marL="571500" indent="-571500">
              <a:buFont typeface="Arial" panose="020B0604020202020204" pitchFamily="34" charset="0"/>
              <a:buChar char="•"/>
            </a:pPr>
            <a:r>
              <a:rPr lang="es-ES" sz="3200" dirty="0">
                <a:solidFill>
                  <a:schemeClr val="bg1"/>
                </a:solidFill>
              </a:rPr>
              <a:t>Se utiliza al escribir aplicaciones basadas en JavaScript que incluyen extensiones de navegador y sitios web.</a:t>
            </a:r>
          </a:p>
          <a:p>
            <a:pPr marL="571500" indent="-571500">
              <a:buFont typeface="Arial" panose="020B0604020202020204" pitchFamily="34" charset="0"/>
              <a:buChar char="•"/>
            </a:pPr>
            <a:r>
              <a:rPr lang="es-ES" sz="3200" dirty="0">
                <a:solidFill>
                  <a:schemeClr val="bg1"/>
                </a:solidFill>
              </a:rPr>
              <a:t>El formato JSON se utiliza para serializar y transmitir datos estructurados a través de una conexión de red.</a:t>
            </a:r>
          </a:p>
          <a:p>
            <a:pPr marL="571500" indent="-571500">
              <a:buFont typeface="Arial" panose="020B0604020202020204" pitchFamily="34" charset="0"/>
              <a:buChar char="•"/>
            </a:pPr>
            <a:r>
              <a:rPr lang="es-ES" sz="3200" dirty="0">
                <a:solidFill>
                  <a:schemeClr val="bg1"/>
                </a:solidFill>
              </a:rPr>
              <a:t>Para transmitir datos entre un servidor y aplicaciones web.</a:t>
            </a:r>
          </a:p>
          <a:p>
            <a:pPr marL="571500" indent="-571500">
              <a:buFont typeface="Arial" panose="020B0604020202020204" pitchFamily="34" charset="0"/>
              <a:buChar char="•"/>
            </a:pPr>
            <a:r>
              <a:rPr lang="es-ES" sz="3200" dirty="0">
                <a:solidFill>
                  <a:schemeClr val="bg1"/>
                </a:solidFill>
              </a:rPr>
              <a:t>Los servicios web y las API utilizan el formato JSON para proporcionar datos públicos.</a:t>
            </a:r>
          </a:p>
          <a:p>
            <a:pPr marL="571500" indent="-571500">
              <a:buFont typeface="Arial" panose="020B0604020202020204" pitchFamily="34" charset="0"/>
              <a:buChar char="•"/>
            </a:pPr>
            <a:r>
              <a:rPr lang="es-ES" sz="3200" dirty="0">
                <a:solidFill>
                  <a:schemeClr val="bg1"/>
                </a:solidFill>
              </a:rPr>
              <a:t>Se puede utilizar con lenguajes de programación modernos.</a:t>
            </a:r>
          </a:p>
          <a:p>
            <a:endParaRPr lang="es-CO" sz="3600" dirty="0">
              <a:solidFill>
                <a:schemeClr val="bg1"/>
              </a:solidFill>
            </a:endParaRPr>
          </a:p>
        </p:txBody>
      </p:sp>
    </p:spTree>
    <p:extLst>
      <p:ext uri="{BB962C8B-B14F-4D97-AF65-F5344CB8AC3E}">
        <p14:creationId xmlns:p14="http://schemas.microsoft.com/office/powerpoint/2010/main" val="29888239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F84298-2AFF-441E-A114-869CF1F52FDD}"/>
              </a:ext>
            </a:extLst>
          </p:cNvPr>
          <p:cNvSpPr>
            <a:spLocks noGrp="1"/>
          </p:cNvSpPr>
          <p:nvPr>
            <p:ph type="title"/>
          </p:nvPr>
        </p:nvSpPr>
        <p:spPr>
          <a:xfrm>
            <a:off x="767576" y="654266"/>
            <a:ext cx="10423588" cy="1219633"/>
          </a:xfrm>
        </p:spPr>
        <p:txBody>
          <a:bodyPr>
            <a:normAutofit fontScale="90000"/>
          </a:bodyPr>
          <a:lstStyle/>
          <a:p>
            <a:r>
              <a:rPr kumimoji="0" lang="es-CO" altLang="es-CO" sz="4400" b="1" i="0" u="none" strike="noStrike" cap="none" normalizeH="0" baseline="0" dirty="0">
                <a:ln>
                  <a:noFill/>
                </a:ln>
                <a:effectLst/>
                <a:latin typeface="Arial" panose="020B0604020202020204" pitchFamily="34" charset="0"/>
              </a:rPr>
              <a:t>JSON: Dependencias de una aplicación</a:t>
            </a:r>
            <a:br>
              <a:rPr kumimoji="0" lang="es-CO" altLang="es-CO" sz="4400" b="1" i="0" u="none" strike="noStrike" cap="none" normalizeH="0" baseline="0" dirty="0">
                <a:ln>
                  <a:noFill/>
                </a:ln>
                <a:solidFill>
                  <a:schemeClr val="tx1"/>
                </a:solidFill>
                <a:effectLst/>
                <a:latin typeface="Arial" panose="020B0604020202020204" pitchFamily="34" charset="0"/>
              </a:rPr>
            </a:br>
            <a:endParaRPr lang="es-CO" dirty="0"/>
          </a:p>
        </p:txBody>
      </p:sp>
      <p:sp>
        <p:nvSpPr>
          <p:cNvPr id="8" name="CuadroTexto 7">
            <a:extLst>
              <a:ext uri="{FF2B5EF4-FFF2-40B4-BE49-F238E27FC236}">
                <a16:creationId xmlns:a16="http://schemas.microsoft.com/office/drawing/2014/main" id="{1512B75F-67E9-4B2F-AAFB-82FAB23AC750}"/>
              </a:ext>
            </a:extLst>
          </p:cNvPr>
          <p:cNvSpPr txBox="1"/>
          <p:nvPr/>
        </p:nvSpPr>
        <p:spPr>
          <a:xfrm>
            <a:off x="928048" y="2210937"/>
            <a:ext cx="10849970" cy="3416320"/>
          </a:xfrm>
          <a:prstGeom prst="rect">
            <a:avLst/>
          </a:prstGeom>
          <a:noFill/>
        </p:spPr>
        <p:txBody>
          <a:bodyPr wrap="square" rtlCol="0">
            <a:spAutoFit/>
          </a:bodyPr>
          <a:lstStyle/>
          <a:p>
            <a:pPr marL="285750" indent="-285750">
              <a:buFont typeface="Arial" panose="020B0604020202020204" pitchFamily="34" charset="0"/>
              <a:buChar char="•"/>
            </a:pPr>
            <a:r>
              <a:rPr lang="es-ES" sz="3600" dirty="0">
                <a:solidFill>
                  <a:schemeClr val="bg1"/>
                </a:solidFill>
              </a:rPr>
              <a:t>La </a:t>
            </a:r>
            <a:r>
              <a:rPr lang="es-ES" sz="3600" b="1" i="1" dirty="0" err="1">
                <a:solidFill>
                  <a:schemeClr val="bg1"/>
                </a:solidFill>
              </a:rPr>
              <a:t>dependencies</a:t>
            </a:r>
            <a:r>
              <a:rPr lang="es-ES" sz="3600" b="1" i="1" dirty="0">
                <a:solidFill>
                  <a:schemeClr val="bg1"/>
                </a:solidFill>
              </a:rPr>
              <a:t> </a:t>
            </a:r>
            <a:r>
              <a:rPr lang="es-ES" sz="3600" dirty="0">
                <a:solidFill>
                  <a:schemeClr val="bg1"/>
                </a:solidFill>
              </a:rPr>
              <a:t>de un módulo </a:t>
            </a:r>
            <a:r>
              <a:rPr lang="es-ES" sz="3600" i="1" dirty="0" err="1">
                <a:solidFill>
                  <a:schemeClr val="bg1"/>
                </a:solidFill>
              </a:rPr>
              <a:t>package.json</a:t>
            </a:r>
            <a:r>
              <a:rPr lang="es-ES" sz="3600" i="1" dirty="0">
                <a:solidFill>
                  <a:schemeClr val="bg1"/>
                </a:solidFill>
              </a:rPr>
              <a:t> </a:t>
            </a:r>
            <a:r>
              <a:rPr lang="es-ES" sz="3600" dirty="0">
                <a:solidFill>
                  <a:schemeClr val="bg1"/>
                </a:solidFill>
              </a:rPr>
              <a:t>es donde se definen las dependencias, los otros módulos que usan este módulo.</a:t>
            </a:r>
          </a:p>
          <a:p>
            <a:pPr marL="285750" indent="-285750">
              <a:buFont typeface="Arial" panose="020B0604020202020204" pitchFamily="34" charset="0"/>
              <a:buChar char="•"/>
            </a:pPr>
            <a:r>
              <a:rPr lang="es-ES" sz="3600" dirty="0">
                <a:solidFill>
                  <a:schemeClr val="bg1"/>
                </a:solidFill>
              </a:rPr>
              <a:t> La propiedad </a:t>
            </a:r>
            <a:r>
              <a:rPr lang="es-ES" sz="3600" b="1" i="1" dirty="0" err="1">
                <a:solidFill>
                  <a:schemeClr val="bg1"/>
                </a:solidFill>
              </a:rPr>
              <a:t>devDependencies</a:t>
            </a:r>
            <a:r>
              <a:rPr lang="es-ES" sz="3600" b="1" i="1" dirty="0">
                <a:solidFill>
                  <a:schemeClr val="bg1"/>
                </a:solidFill>
              </a:rPr>
              <a:t> </a:t>
            </a:r>
            <a:r>
              <a:rPr lang="es-ES" sz="3600" dirty="0">
                <a:solidFill>
                  <a:schemeClr val="bg1"/>
                </a:solidFill>
              </a:rPr>
              <a:t>se usa generalmente para definir dependencias que el módulo necesita para ejecutarse en desarrollo.</a:t>
            </a:r>
            <a:endParaRPr lang="es-CO" sz="3600" dirty="0">
              <a:solidFill>
                <a:schemeClr val="bg1"/>
              </a:solidFill>
            </a:endParaRPr>
          </a:p>
        </p:txBody>
      </p:sp>
    </p:spTree>
    <p:extLst>
      <p:ext uri="{BB962C8B-B14F-4D97-AF65-F5344CB8AC3E}">
        <p14:creationId xmlns:p14="http://schemas.microsoft.com/office/powerpoint/2010/main" val="2747942937"/>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1908</TotalTime>
  <Words>604</Words>
  <Application>Microsoft Office PowerPoint</Application>
  <PresentationFormat>Panorámica</PresentationFormat>
  <Paragraphs>59</Paragraphs>
  <Slides>14</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14</vt:i4>
      </vt:variant>
    </vt:vector>
  </HeadingPairs>
  <TitlesOfParts>
    <vt:vector size="18" baseType="lpstr">
      <vt:lpstr>Arial</vt:lpstr>
      <vt:lpstr>Calibri</vt:lpstr>
      <vt:lpstr>Calibri Light</vt:lpstr>
      <vt:lpstr>Tema de Office</vt:lpstr>
      <vt:lpstr>Semana 7</vt:lpstr>
      <vt:lpstr>Temario </vt:lpstr>
      <vt:lpstr>Persistencia de datos</vt:lpstr>
      <vt:lpstr>Persistencia de datos</vt:lpstr>
      <vt:lpstr>Persistencia de datos</vt:lpstr>
      <vt:lpstr>JSON (JavaScript Object Notation)</vt:lpstr>
      <vt:lpstr>JSON (JavaScript Object Notation)</vt:lpstr>
      <vt:lpstr>Usos de JSON</vt:lpstr>
      <vt:lpstr>JSON: Dependencias de una aplicación </vt:lpstr>
      <vt:lpstr>Sintaxis para crear un objeto JSON</vt:lpstr>
      <vt:lpstr>Sintaxis para crear un objeto JSON</vt:lpstr>
      <vt:lpstr>Crear JSON</vt:lpstr>
      <vt:lpstr>Crear JSON</vt:lpstr>
      <vt:lpstr>Serializar JSON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Semana 6</dc:title>
  <dc:creator>John Anderson Gómez Múnera</dc:creator>
  <cp:lastModifiedBy>John Anderson Gómez Múnera</cp:lastModifiedBy>
  <cp:revision>13</cp:revision>
  <dcterms:created xsi:type="dcterms:W3CDTF">2021-06-24T00:59:15Z</dcterms:created>
  <dcterms:modified xsi:type="dcterms:W3CDTF">2021-06-30T20:21:32Z</dcterms:modified>
</cp:coreProperties>
</file>

<file path=docProps/thumbnail.jpeg>
</file>